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5/24/2016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5/24/2016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5/24/2016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5/24/2016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5/24/2016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Sequential machines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4</a:t>
            </a:r>
            <a:r>
              <a:rPr lang="en-US" smtClean="0"/>
              <a:t>: Sequential Machines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latch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Value is stored on cross-coupled inverters.</a:t>
            </a:r>
          </a:p>
          <a:p>
            <a:r>
              <a:rPr lang="en-US" dirty="0" smtClean="0"/>
              <a:t>When clock is active:</a:t>
            </a:r>
          </a:p>
          <a:p>
            <a:pPr lvl="1"/>
            <a:r>
              <a:rPr lang="en-US" dirty="0" smtClean="0"/>
              <a:t>Access transistor is on, allows forward inverter to be driven.</a:t>
            </a:r>
          </a:p>
          <a:p>
            <a:pPr lvl="1"/>
            <a:r>
              <a:rPr lang="en-US" dirty="0" smtClean="0"/>
              <a:t>Feedback capacitor is off, allowing value to be easily changed.</a:t>
            </a:r>
          </a:p>
          <a:p>
            <a:r>
              <a:rPr lang="en-US" dirty="0" smtClean="0"/>
              <a:t>Latch is still transparent.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8635106" y="1956694"/>
            <a:ext cx="950423" cy="1168770"/>
            <a:chOff x="7229301" y="3394917"/>
            <a:chExt cx="950423" cy="1168770"/>
          </a:xfrm>
        </p:grpSpPr>
        <p:sp>
          <p:nvSpPr>
            <p:cNvPr id="9" name="Isosceles Triangle 8"/>
            <p:cNvSpPr/>
            <p:nvPr/>
          </p:nvSpPr>
          <p:spPr>
            <a:xfrm>
              <a:off x="7229301" y="3632662"/>
              <a:ext cx="950423" cy="931025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596446" y="3394917"/>
              <a:ext cx="216132" cy="21613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8516234" y="3633093"/>
            <a:ext cx="950423" cy="1168770"/>
            <a:chOff x="7229301" y="3394917"/>
            <a:chExt cx="950423" cy="1168770"/>
          </a:xfrm>
        </p:grpSpPr>
        <p:sp>
          <p:nvSpPr>
            <p:cNvPr id="12" name="Isosceles Triangle 11"/>
            <p:cNvSpPr/>
            <p:nvPr/>
          </p:nvSpPr>
          <p:spPr>
            <a:xfrm>
              <a:off x="7229301" y="3632662"/>
              <a:ext cx="950423" cy="931025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596446" y="3394917"/>
              <a:ext cx="216132" cy="21613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239933" y="2827867"/>
            <a:ext cx="1131283" cy="673437"/>
            <a:chOff x="2730240" y="5037688"/>
            <a:chExt cx="1131283" cy="673437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2730240" y="5701828"/>
              <a:ext cx="332510" cy="929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062750" y="5354664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062750" y="5354664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520516" y="5345367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529013" y="5701828"/>
              <a:ext cx="332510" cy="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054253" y="5282339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3295881" y="5037688"/>
              <a:ext cx="0" cy="23956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 rot="5400000">
            <a:off x="10202010" y="2977057"/>
            <a:ext cx="1131283" cy="673437"/>
            <a:chOff x="2730240" y="5037688"/>
            <a:chExt cx="1131283" cy="673437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2730240" y="5701828"/>
              <a:ext cx="332510" cy="929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062750" y="5354664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062750" y="5354664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520516" y="5345367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529013" y="5701828"/>
              <a:ext cx="332510" cy="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054253" y="5282339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295881" y="5037688"/>
              <a:ext cx="0" cy="23956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0" name="Elbow Connector 29"/>
          <p:cNvCxnSpPr>
            <a:endCxn id="10" idx="0"/>
          </p:cNvCxnSpPr>
          <p:nvPr/>
        </p:nvCxnSpPr>
        <p:spPr>
          <a:xfrm rot="10800000">
            <a:off x="9694704" y="2541080"/>
            <a:ext cx="745525" cy="207055"/>
          </a:xfrm>
          <a:prstGeom prst="bentConnector3">
            <a:avLst>
              <a:gd name="adj1" fmla="val 225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2" idx="3"/>
          </p:cNvCxnSpPr>
          <p:nvPr/>
        </p:nvCxnSpPr>
        <p:spPr>
          <a:xfrm flipV="1">
            <a:off x="9575831" y="3879417"/>
            <a:ext cx="864397" cy="338060"/>
          </a:xfrm>
          <a:prstGeom prst="bentConnector3">
            <a:avLst>
              <a:gd name="adj1" fmla="val 100066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endCxn id="9" idx="3"/>
          </p:cNvCxnSpPr>
          <p:nvPr/>
        </p:nvCxnSpPr>
        <p:spPr>
          <a:xfrm flipV="1">
            <a:off x="7371216" y="2541080"/>
            <a:ext cx="1154717" cy="960224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endCxn id="13" idx="0"/>
          </p:cNvCxnSpPr>
          <p:nvPr/>
        </p:nvCxnSpPr>
        <p:spPr>
          <a:xfrm>
            <a:off x="7395167" y="3501304"/>
            <a:ext cx="1011894" cy="716174"/>
          </a:xfrm>
          <a:prstGeom prst="bentConnector3">
            <a:avLst>
              <a:gd name="adj1" fmla="val 5482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900624" y="3305279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0984588" y="2356413"/>
            <a:ext cx="39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Q’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10430933" y="2541079"/>
            <a:ext cx="4287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653128" y="2386211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f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104371" y="3120613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f</a:t>
            </a:r>
            <a:r>
              <a:rPr lang="en-US" dirty="0" smtClean="0"/>
              <a:t>’</a:t>
            </a:r>
            <a:endParaRPr lang="en-US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40872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Master-slave flip-flop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Master-slave is one type of flip-flop.</a:t>
            </a:r>
          </a:p>
          <a:p>
            <a:pPr lvl="1"/>
            <a:r>
              <a:rPr lang="en-US" dirty="0" smtClean="0"/>
              <a:t>Edge-triggered by clock transition.</a:t>
            </a:r>
          </a:p>
          <a:p>
            <a:pPr lvl="1"/>
            <a:r>
              <a:rPr lang="en-US" dirty="0" smtClean="0"/>
              <a:t>Built from two latches.</a:t>
            </a:r>
          </a:p>
          <a:p>
            <a:r>
              <a:rPr lang="en-US" dirty="0" smtClean="0"/>
              <a:t>When clock is active, first latch is on and transparently reads input.</a:t>
            </a:r>
          </a:p>
          <a:p>
            <a:pPr lvl="1"/>
            <a:r>
              <a:rPr lang="en-US" dirty="0" smtClean="0"/>
              <a:t>Second latch is not transparent, guards output.</a:t>
            </a:r>
          </a:p>
          <a:p>
            <a:r>
              <a:rPr lang="en-US" dirty="0" smtClean="0"/>
              <a:t>When clock goes inactive, second latch transparently feeds output.</a:t>
            </a:r>
          </a:p>
          <a:p>
            <a:pPr lvl="1"/>
            <a:r>
              <a:rPr lang="en-US" dirty="0" smtClean="0"/>
              <a:t>Value is provided by non-transparent first latch.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124700" y="2700867"/>
            <a:ext cx="914400" cy="1143000"/>
            <a:chOff x="1524000" y="457200"/>
            <a:chExt cx="914400" cy="1143000"/>
          </a:xfrm>
        </p:grpSpPr>
        <p:sp>
          <p:nvSpPr>
            <p:cNvPr id="9" name="Rectangle 8"/>
            <p:cNvSpPr/>
            <p:nvPr/>
          </p:nvSpPr>
          <p:spPr>
            <a:xfrm>
              <a:off x="1524000" y="457200"/>
              <a:ext cx="914400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1828800" y="1295400"/>
              <a:ext cx="304800" cy="3048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24000" y="609600"/>
              <a:ext cx="3266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33600" y="609600"/>
              <a:ext cx="291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410700" y="2700867"/>
            <a:ext cx="949582" cy="1143000"/>
            <a:chOff x="1524000" y="457200"/>
            <a:chExt cx="949582" cy="1143000"/>
          </a:xfrm>
        </p:grpSpPr>
        <p:sp>
          <p:nvSpPr>
            <p:cNvPr id="14" name="Rectangle 13"/>
            <p:cNvSpPr/>
            <p:nvPr/>
          </p:nvSpPr>
          <p:spPr>
            <a:xfrm>
              <a:off x="1524000" y="457200"/>
              <a:ext cx="914400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1828800" y="1295400"/>
              <a:ext cx="304800" cy="3048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24000" y="609600"/>
              <a:ext cx="3266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33600" y="609600"/>
              <a:ext cx="339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endParaRPr lang="en-US" dirty="0"/>
            </a:p>
          </p:txBody>
        </p:sp>
      </p:grpSp>
      <p:cxnSp>
        <p:nvCxnSpPr>
          <p:cNvPr id="18" name="Straight Connector 17"/>
          <p:cNvCxnSpPr>
            <a:stCxn id="12" idx="3"/>
            <a:endCxn id="16" idx="1"/>
          </p:cNvCxnSpPr>
          <p:nvPr/>
        </p:nvCxnSpPr>
        <p:spPr>
          <a:xfrm>
            <a:off x="8025800" y="3037933"/>
            <a:ext cx="1384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550282" y="3081867"/>
            <a:ext cx="5744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325100" y="3081867"/>
            <a:ext cx="5744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591300" y="4072467"/>
            <a:ext cx="1600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5" idx="3"/>
          </p:cNvCxnSpPr>
          <p:nvPr/>
        </p:nvCxnSpPr>
        <p:spPr>
          <a:xfrm flipV="1">
            <a:off x="9867900" y="3843867"/>
            <a:ext cx="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581900" y="3843867"/>
            <a:ext cx="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 rot="5400000">
            <a:off x="8248442" y="3767667"/>
            <a:ext cx="495716" cy="609600"/>
            <a:chOff x="7229301" y="3394917"/>
            <a:chExt cx="950423" cy="1168770"/>
          </a:xfrm>
        </p:grpSpPr>
        <p:sp>
          <p:nvSpPr>
            <p:cNvPr id="25" name="Isosceles Triangle 24"/>
            <p:cNvSpPr/>
            <p:nvPr/>
          </p:nvSpPr>
          <p:spPr>
            <a:xfrm>
              <a:off x="7229301" y="3632662"/>
              <a:ext cx="950423" cy="931025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7596446" y="3394917"/>
              <a:ext cx="216132" cy="21613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Elbow Connector 26"/>
          <p:cNvCxnSpPr>
            <a:stCxn id="26" idx="0"/>
          </p:cNvCxnSpPr>
          <p:nvPr/>
        </p:nvCxnSpPr>
        <p:spPr>
          <a:xfrm flipV="1">
            <a:off x="8801100" y="4072466"/>
            <a:ext cx="1066800" cy="1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210208" y="384845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f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3600" y="290303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888623" y="2903035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607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 timing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Register must meet two timing requirements:</a:t>
            </a:r>
          </a:p>
          <a:p>
            <a:pPr lvl="1"/>
            <a:r>
              <a:rPr lang="en-US" dirty="0" smtClean="0"/>
              <a:t>Setup time: data input must be stable before clock edge.</a:t>
            </a:r>
          </a:p>
          <a:p>
            <a:pPr lvl="1"/>
            <a:r>
              <a:rPr lang="en-US" dirty="0" smtClean="0"/>
              <a:t>Hold time: data input must be stable after clock edge.</a:t>
            </a:r>
          </a:p>
          <a:p>
            <a:r>
              <a:rPr lang="en-US" dirty="0" smtClean="0"/>
              <a:t>Violating setup, hold times can cause bad value to be stored.</a:t>
            </a:r>
          </a:p>
          <a:p>
            <a:r>
              <a:rPr lang="en-US" dirty="0" smtClean="0"/>
              <a:t>Setup and hold times may be given as a single parameter defined around the clock edge.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Picture 5" descr="latch-rise-hol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133" y="2010833"/>
            <a:ext cx="2819400" cy="183939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7586133" y="5668433"/>
            <a:ext cx="2743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586133" y="3915833"/>
            <a:ext cx="0" cy="175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24133" y="4296833"/>
            <a:ext cx="60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69017" y="5058833"/>
            <a:ext cx="65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clock</a:t>
            </a:r>
            <a:endParaRPr lang="en-US" dirty="0"/>
          </a:p>
        </p:txBody>
      </p:sp>
      <p:cxnSp>
        <p:nvCxnSpPr>
          <p:cNvPr id="11" name="Elbow Connector 10"/>
          <p:cNvCxnSpPr/>
          <p:nvPr/>
        </p:nvCxnSpPr>
        <p:spPr>
          <a:xfrm flipV="1">
            <a:off x="7662333" y="4982633"/>
            <a:ext cx="2590800" cy="457200"/>
          </a:xfrm>
          <a:prstGeom prst="bentConnector3">
            <a:avLst>
              <a:gd name="adj1" fmla="val 4721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271933" y="4220633"/>
            <a:ext cx="609600" cy="4572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</a:t>
            </a:r>
            <a:r>
              <a:rPr lang="en-US" baseline="-25000" dirty="0" err="1" smtClean="0"/>
              <a:t>s</a:t>
            </a:r>
            <a:endParaRPr lang="en-US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8881533" y="4220633"/>
            <a:ext cx="609600" cy="4572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</a:t>
            </a:r>
            <a:r>
              <a:rPr lang="en-US" baseline="-25000" dirty="0" err="1" smtClean="0"/>
              <a:t>h</a:t>
            </a:r>
            <a:endParaRPr lang="en-US" baseline="-25000" dirty="0"/>
          </a:p>
        </p:txBody>
      </p:sp>
      <p:cxnSp>
        <p:nvCxnSpPr>
          <p:cNvPr id="14" name="Straight Connector 13"/>
          <p:cNvCxnSpPr>
            <a:stCxn id="12" idx="1"/>
          </p:cNvCxnSpPr>
          <p:nvPr/>
        </p:nvCxnSpPr>
        <p:spPr>
          <a:xfrm flipH="1">
            <a:off x="7662333" y="4449233"/>
            <a:ext cx="609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9491133" y="4449233"/>
            <a:ext cx="609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715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 performance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Register performance depends on gain of the feedback gates.</a:t>
                </a:r>
              </a:p>
              <a:p>
                <a:r>
                  <a:rPr lang="en-US" dirty="0" smtClean="0"/>
                  <a:t>Internal voltages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Voltages at capacitors: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𝑑𝑉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𝑅𝐶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−1)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Register time constant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𝑅𝐶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713134" y="1825625"/>
            <a:ext cx="3093055" cy="1824643"/>
            <a:chOff x="2286000" y="1371600"/>
            <a:chExt cx="3093055" cy="1824643"/>
          </a:xfrm>
        </p:grpSpPr>
        <p:grpSp>
          <p:nvGrpSpPr>
            <p:cNvPr id="7" name="Group 6"/>
            <p:cNvGrpSpPr/>
            <p:nvPr/>
          </p:nvGrpSpPr>
          <p:grpSpPr>
            <a:xfrm rot="5400000">
              <a:off x="2395173" y="1262427"/>
              <a:ext cx="950423" cy="1168770"/>
              <a:chOff x="7229301" y="3394917"/>
              <a:chExt cx="950423" cy="1168770"/>
            </a:xfrm>
          </p:grpSpPr>
          <p:sp>
            <p:nvSpPr>
              <p:cNvPr id="23" name="Isosceles Triangle 22"/>
              <p:cNvSpPr/>
              <p:nvPr/>
            </p:nvSpPr>
            <p:spPr>
              <a:xfrm>
                <a:off x="7229301" y="3632662"/>
                <a:ext cx="950423" cy="931025"/>
              </a:xfrm>
              <a:prstGeom prst="triangl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7596446" y="3394917"/>
                <a:ext cx="216132" cy="21613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370444" y="1832956"/>
              <a:ext cx="1008611" cy="972589"/>
              <a:chOff x="2036618" y="2709949"/>
              <a:chExt cx="1008611" cy="972589"/>
            </a:xfrm>
          </p:grpSpPr>
          <p:sp>
            <p:nvSpPr>
              <p:cNvPr id="18" name="Arc 17"/>
              <p:cNvSpPr/>
              <p:nvPr/>
            </p:nvSpPr>
            <p:spPr>
              <a:xfrm>
                <a:off x="2036618" y="3266902"/>
                <a:ext cx="947651" cy="315883"/>
              </a:xfrm>
              <a:prstGeom prst="arc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Arc 18"/>
              <p:cNvSpPr/>
              <p:nvPr/>
            </p:nvSpPr>
            <p:spPr>
              <a:xfrm flipH="1">
                <a:off x="2097578" y="3266902"/>
                <a:ext cx="947651" cy="315883"/>
              </a:xfrm>
              <a:prstGeom prst="arc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 flipV="1">
                <a:off x="2097577" y="3125585"/>
                <a:ext cx="886692" cy="831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2540923" y="2709949"/>
                <a:ext cx="0" cy="41563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2540922" y="3266902"/>
                <a:ext cx="0" cy="41563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" name="Isosceles Triangle 8"/>
            <p:cNvSpPr/>
            <p:nvPr/>
          </p:nvSpPr>
          <p:spPr>
            <a:xfrm flipV="1">
              <a:off x="4654461" y="2805545"/>
              <a:ext cx="440574" cy="390698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 rot="5400000">
              <a:off x="3966440" y="1093125"/>
              <a:ext cx="407323" cy="1421474"/>
              <a:chOff x="3699164" y="1354976"/>
              <a:chExt cx="407323" cy="1421474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931920" y="1354976"/>
                <a:ext cx="0" cy="2660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3940233" y="2510444"/>
                <a:ext cx="0" cy="2660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3931920" y="1620982"/>
                <a:ext cx="174567" cy="11637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>
                <a:off x="3699164" y="1749829"/>
                <a:ext cx="407323" cy="20366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699164" y="1953491"/>
                <a:ext cx="390698" cy="20781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3699164" y="2161309"/>
                <a:ext cx="390698" cy="191193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699164" y="2352502"/>
                <a:ext cx="232756" cy="15794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/>
          <p:cNvGrpSpPr/>
          <p:nvPr/>
        </p:nvGrpSpPr>
        <p:grpSpPr>
          <a:xfrm rot="16200000">
            <a:off x="9242286" y="3956729"/>
            <a:ext cx="950423" cy="1168770"/>
            <a:chOff x="7229301" y="3394917"/>
            <a:chExt cx="950423" cy="1168770"/>
          </a:xfrm>
        </p:grpSpPr>
        <p:sp>
          <p:nvSpPr>
            <p:cNvPr id="26" name="Isosceles Triangle 25"/>
            <p:cNvSpPr/>
            <p:nvPr/>
          </p:nvSpPr>
          <p:spPr>
            <a:xfrm>
              <a:off x="7229301" y="3632662"/>
              <a:ext cx="950423" cy="931025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7596446" y="3394917"/>
              <a:ext cx="216132" cy="21613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201351" y="4565008"/>
            <a:ext cx="1008611" cy="972589"/>
            <a:chOff x="2036618" y="2709949"/>
            <a:chExt cx="1008611" cy="972589"/>
          </a:xfrm>
        </p:grpSpPr>
        <p:sp>
          <p:nvSpPr>
            <p:cNvPr id="29" name="Arc 28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Isosceles Triangle 33"/>
          <p:cNvSpPr/>
          <p:nvPr/>
        </p:nvSpPr>
        <p:spPr>
          <a:xfrm flipV="1">
            <a:off x="7485368" y="5534829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8214119" y="3873327"/>
            <a:ext cx="407323" cy="1421474"/>
            <a:chOff x="3699164" y="1354976"/>
            <a:chExt cx="407323" cy="1421474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Connector 42"/>
          <p:cNvCxnSpPr/>
          <p:nvPr/>
        </p:nvCxnSpPr>
        <p:spPr>
          <a:xfrm>
            <a:off x="10301882" y="2295295"/>
            <a:ext cx="7640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942992" y="4554969"/>
            <a:ext cx="7640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endCxn id="26" idx="3"/>
          </p:cNvCxnSpPr>
          <p:nvPr/>
        </p:nvCxnSpPr>
        <p:spPr>
          <a:xfrm rot="5400000">
            <a:off x="9561000" y="3036179"/>
            <a:ext cx="2245818" cy="76405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endCxn id="23" idx="3"/>
          </p:cNvCxnSpPr>
          <p:nvPr/>
        </p:nvCxnSpPr>
        <p:spPr>
          <a:xfrm rot="5400000" flipH="1" flipV="1">
            <a:off x="6195829" y="3058785"/>
            <a:ext cx="2275251" cy="759359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204788" y="1743887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x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8813905" y="4704600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y</a:t>
            </a:r>
            <a:endParaRPr lang="en-US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9397430" y="166826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321286" y="394635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9484202" y="267893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867568" y="496044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6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Clocking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Clock controls </a:t>
                </a:r>
                <a:r>
                  <a:rPr lang="en-US" dirty="0" smtClean="0"/>
                  <a:t>behavior of synchronous machine.</a:t>
                </a:r>
              </a:p>
              <a:p>
                <a:pPr lvl="1"/>
                <a:r>
                  <a:rPr lang="en-US" dirty="0" smtClean="0"/>
                  <a:t>Worst-case combinational logic delay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Clock, logic must obey timing constraints.</a:t>
                </a:r>
              </a:p>
              <a:p>
                <a:r>
                  <a:rPr lang="en-US" dirty="0" smtClean="0"/>
                  <a:t>Clock period is most basic property: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𝑓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𝑇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010400" y="5676900"/>
            <a:ext cx="3581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010400" y="4229100"/>
            <a:ext cx="0" cy="1447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753600" y="5905500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4610100"/>
            <a:ext cx="65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clock</a:t>
            </a:r>
            <a:endParaRPr lang="en-US" dirty="0"/>
          </a:p>
        </p:txBody>
      </p:sp>
      <p:cxnSp>
        <p:nvCxnSpPr>
          <p:cNvPr id="10" name="Elbow Connector 9"/>
          <p:cNvCxnSpPr/>
          <p:nvPr/>
        </p:nvCxnSpPr>
        <p:spPr>
          <a:xfrm>
            <a:off x="8001000" y="4457700"/>
            <a:ext cx="1371600" cy="1143000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H="1">
            <a:off x="7010400" y="4457700"/>
            <a:ext cx="1371600" cy="1143000"/>
          </a:xfrm>
          <a:prstGeom prst="bentConnector3">
            <a:avLst>
              <a:gd name="adj1" fmla="val 65837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0800000" flipV="1">
            <a:off x="9372600" y="4457700"/>
            <a:ext cx="1447800" cy="1143000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391400" y="4152900"/>
            <a:ext cx="2667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839200" y="42291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8377282" y="2236232"/>
            <a:ext cx="762000" cy="914400"/>
            <a:chOff x="3962400" y="5181600"/>
            <a:chExt cx="762000" cy="914400"/>
          </a:xfrm>
        </p:grpSpPr>
        <p:sp>
          <p:nvSpPr>
            <p:cNvPr id="16" name="Rectangle 15"/>
            <p:cNvSpPr/>
            <p:nvPr/>
          </p:nvSpPr>
          <p:spPr>
            <a:xfrm>
              <a:off x="3962400" y="5181600"/>
              <a:ext cx="762000" cy="91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4191000" y="5867400"/>
              <a:ext cx="304800" cy="2286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7494934" y="740272"/>
            <a:ext cx="2526696" cy="12790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Combinational logic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9139282" y="2462768"/>
            <a:ext cx="10358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341384" y="2466911"/>
            <a:ext cx="10358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6200000" flipH="1">
            <a:off x="9587797" y="1853556"/>
            <a:ext cx="1021217" cy="153550"/>
          </a:xfrm>
          <a:prstGeom prst="bentConnector3">
            <a:avLst>
              <a:gd name="adj1" fmla="val -93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 rot="5400000">
            <a:off x="6894108" y="1864240"/>
            <a:ext cx="1043045" cy="154010"/>
          </a:xfrm>
          <a:prstGeom prst="bentConnector3">
            <a:avLst>
              <a:gd name="adj1" fmla="val -67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6" idx="2"/>
          </p:cNvCxnSpPr>
          <p:nvPr/>
        </p:nvCxnSpPr>
        <p:spPr>
          <a:xfrm>
            <a:off x="8758282" y="3150632"/>
            <a:ext cx="0" cy="29878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605790" y="344941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Symbol" panose="05050102010706020507" pitchFamily="18" charset="2"/>
              </a:rPr>
              <a:t>f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982314" y="974190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PS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0071837" y="97419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NS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7492636" y="558800"/>
            <a:ext cx="2528994" cy="42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8630705" y="189468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0705" y="189468"/>
                <a:ext cx="375424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070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One-sided timing constraint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Clock period must be longer than worst-case combinational delay: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𝑇</m:t>
                    </m:r>
                    <m:r>
                      <a:rPr lang="en-US" i="1"/>
                      <m:t>&gt;∆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If clock arrives too soon, register will not be enabled when data arrives.</a:t>
                </a:r>
              </a:p>
              <a:p>
                <a:r>
                  <a:rPr lang="en-US" dirty="0" smtClean="0"/>
                  <a:t>One-sided constraint means there exists a clock frequency at which the machine will work.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2235" b="-4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853548" y="4873124"/>
            <a:ext cx="2819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846797" y="2144508"/>
            <a:ext cx="6751" cy="27286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716624" y="605949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7863708" y="4873124"/>
            <a:ext cx="0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12865" y="50288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9680791" y="4891658"/>
            <a:ext cx="0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529948" y="50473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0402151" y="4873124"/>
            <a:ext cx="0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0238484" y="502881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Symbol" panose="05050102010706020507" pitchFamily="18" charset="2"/>
              </a:rPr>
              <a:t>D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04238" y="4263524"/>
            <a:ext cx="304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Symbol" panose="05050102010706020507" pitchFamily="18" charset="2"/>
              </a:rPr>
              <a:t>f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7694480" y="4188142"/>
            <a:ext cx="520095" cy="520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T1</a:t>
            </a:r>
            <a:endParaRPr lang="en-US" sz="1400" dirty="0"/>
          </a:p>
        </p:txBody>
      </p:sp>
      <p:sp>
        <p:nvSpPr>
          <p:cNvPr id="29" name="Oval 28"/>
          <p:cNvSpPr/>
          <p:nvPr/>
        </p:nvSpPr>
        <p:spPr>
          <a:xfrm>
            <a:off x="9420743" y="4188142"/>
            <a:ext cx="520095" cy="520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T2</a:t>
            </a:r>
            <a:endParaRPr lang="en-US" sz="1400" dirty="0"/>
          </a:p>
        </p:txBody>
      </p:sp>
      <p:sp>
        <p:nvSpPr>
          <p:cNvPr id="30" name="Oval 29"/>
          <p:cNvSpPr/>
          <p:nvPr/>
        </p:nvSpPr>
        <p:spPr>
          <a:xfrm>
            <a:off x="7694480" y="3232779"/>
            <a:ext cx="520095" cy="52009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T1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244334" y="3267088"/>
            <a:ext cx="409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250080" y="2511402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NS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10137275" y="2511402"/>
            <a:ext cx="520095" cy="52009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T1</a:t>
            </a:r>
            <a:endParaRPr lang="en-US" sz="1400" dirty="0"/>
          </a:p>
        </p:txBody>
      </p:sp>
      <p:cxnSp>
        <p:nvCxnSpPr>
          <p:cNvPr id="34" name="Straight Arrow Connector 33"/>
          <p:cNvCxnSpPr>
            <a:stCxn id="30" idx="6"/>
            <a:endCxn id="33" idx="2"/>
          </p:cNvCxnSpPr>
          <p:nvPr/>
        </p:nvCxnSpPr>
        <p:spPr>
          <a:xfrm flipV="1">
            <a:off x="8214575" y="2771450"/>
            <a:ext cx="1922700" cy="7213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42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Clocking overhead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Setup and hold times must be subtracted from the available clock period: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𝑇</m:t>
                    </m:r>
                    <m:r>
                      <a:rPr lang="en-US" i="1"/>
                      <m:t>≥∆+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𝑡</m:t>
                        </m:r>
                      </m:e>
                      <m:sub>
                        <m:r>
                          <a:rPr lang="en-US" i="1"/>
                          <m:t>𝑠</m:t>
                        </m:r>
                      </m:sub>
                    </m:sSub>
                    <m:r>
                      <a:rPr lang="en-US" i="1"/>
                      <m:t>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𝑡</m:t>
                        </m:r>
                      </m:e>
                      <m:sub>
                        <m:r>
                          <a:rPr lang="en-US" i="1"/>
                          <m:t>h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Signals must be stable before start of setup period, stable until end of hold period.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 r="-1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5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Pipelining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Registers can be added to reduce clock period---pipelining.</a:t>
                </a:r>
              </a:p>
              <a:p>
                <a:r>
                  <a:rPr lang="en-US" dirty="0" smtClean="0"/>
                  <a:t>Pipelining does not change latency, only period.</a:t>
                </a:r>
              </a:p>
              <a:p>
                <a:r>
                  <a:rPr lang="en-US" dirty="0" smtClean="0"/>
                  <a:t>New clock period </a:t>
                </a:r>
                <a14:m>
                  <m:oMath xmlns:m="http://schemas.openxmlformats.org/officeDocument/2006/math">
                    <m:r>
                      <a:rPr lang="en-US" i="1"/>
                      <m:t>𝑇</m:t>
                    </m:r>
                    <m:r>
                      <a:rPr lang="en-US" i="1"/>
                      <m:t>&gt;</m:t>
                    </m:r>
                    <m:f>
                      <m:fPr>
                        <m:type m:val="lin"/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∆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, minus setup/hold times.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450667" y="1858434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978572" y="1968502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7626611" y="1353408"/>
            <a:ext cx="2526696" cy="11284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Combinational logic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709228" y="1638300"/>
            <a:ext cx="762000" cy="914400"/>
            <a:chOff x="3962400" y="5181600"/>
            <a:chExt cx="762000" cy="914400"/>
          </a:xfrm>
        </p:grpSpPr>
        <p:sp>
          <p:nvSpPr>
            <p:cNvPr id="11" name="Rectangle 10"/>
            <p:cNvSpPr/>
            <p:nvPr/>
          </p:nvSpPr>
          <p:spPr>
            <a:xfrm>
              <a:off x="3962400" y="5181600"/>
              <a:ext cx="762000" cy="91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4191000" y="5867400"/>
              <a:ext cx="304800" cy="2286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290628" y="1638300"/>
            <a:ext cx="762000" cy="914400"/>
            <a:chOff x="3962400" y="5181600"/>
            <a:chExt cx="762000" cy="914400"/>
          </a:xfrm>
        </p:grpSpPr>
        <p:sp>
          <p:nvSpPr>
            <p:cNvPr id="14" name="Rectangle 13"/>
            <p:cNvSpPr/>
            <p:nvPr/>
          </p:nvSpPr>
          <p:spPr>
            <a:xfrm>
              <a:off x="3962400" y="5181600"/>
              <a:ext cx="762000" cy="91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4191000" y="5867400"/>
              <a:ext cx="304800" cy="2286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7626611" y="1143349"/>
            <a:ext cx="25266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764391" y="70626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D</a:t>
            </a:r>
            <a:endParaRPr lang="en-US" dirty="0">
              <a:latin typeface="Symbol" panose="05050102010706020507" pitchFamily="18" charset="2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832463" y="4967819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392748" y="4878315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797936" y="4993529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6039202" y="4611826"/>
            <a:ext cx="1828800" cy="90237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Combinational logic 1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5091024" y="4747685"/>
            <a:ext cx="762000" cy="914400"/>
            <a:chOff x="3962400" y="5181600"/>
            <a:chExt cx="762000" cy="914400"/>
          </a:xfrm>
        </p:grpSpPr>
        <p:sp>
          <p:nvSpPr>
            <p:cNvPr id="30" name="Rectangle 29"/>
            <p:cNvSpPr/>
            <p:nvPr/>
          </p:nvSpPr>
          <p:spPr>
            <a:xfrm>
              <a:off x="3962400" y="5181600"/>
              <a:ext cx="762000" cy="91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4191000" y="5867400"/>
              <a:ext cx="304800" cy="2286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100318" y="4747685"/>
            <a:ext cx="762000" cy="914400"/>
            <a:chOff x="3962400" y="5181600"/>
            <a:chExt cx="762000" cy="914400"/>
          </a:xfrm>
        </p:grpSpPr>
        <p:sp>
          <p:nvSpPr>
            <p:cNvPr id="33" name="Rectangle 32"/>
            <p:cNvSpPr/>
            <p:nvPr/>
          </p:nvSpPr>
          <p:spPr>
            <a:xfrm>
              <a:off x="3962400" y="5181600"/>
              <a:ext cx="762000" cy="91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4191000" y="5867400"/>
              <a:ext cx="304800" cy="2286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>
            <a:off x="6127025" y="4422638"/>
            <a:ext cx="1663091" cy="48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806483" y="39533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D/2</a:t>
            </a:r>
            <a:endParaRPr lang="en-US" dirty="0">
              <a:latin typeface="Symbol" panose="05050102010706020507" pitchFamily="18" charset="2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8852464" y="4967819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0412749" y="4878315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0817937" y="4993529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9090918" y="4611825"/>
            <a:ext cx="1828800" cy="90237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Combinational logic 2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11120319" y="4747685"/>
            <a:ext cx="762000" cy="914400"/>
            <a:chOff x="3962400" y="5181600"/>
            <a:chExt cx="762000" cy="914400"/>
          </a:xfrm>
        </p:grpSpPr>
        <p:sp>
          <p:nvSpPr>
            <p:cNvPr id="49" name="Rectangle 48"/>
            <p:cNvSpPr/>
            <p:nvPr/>
          </p:nvSpPr>
          <p:spPr>
            <a:xfrm>
              <a:off x="3962400" y="5181600"/>
              <a:ext cx="762000" cy="91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4191000" y="5867400"/>
              <a:ext cx="304800" cy="2286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1" name="Straight Arrow Connector 50"/>
          <p:cNvCxnSpPr/>
          <p:nvPr/>
        </p:nvCxnSpPr>
        <p:spPr>
          <a:xfrm>
            <a:off x="9147026" y="4422638"/>
            <a:ext cx="1663091" cy="48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9826484" y="39533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D/2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392748" y="3842962"/>
            <a:ext cx="216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pipeline register rank</a:t>
            </a:r>
            <a:endParaRPr lang="en-US" dirty="0"/>
          </a:p>
        </p:txBody>
      </p:sp>
      <p:cxnSp>
        <p:nvCxnSpPr>
          <p:cNvPr id="54" name="Straight Arrow Connector 53"/>
          <p:cNvCxnSpPr>
            <a:stCxn id="53" idx="2"/>
            <a:endCxn id="33" idx="0"/>
          </p:cNvCxnSpPr>
          <p:nvPr/>
        </p:nvCxnSpPr>
        <p:spPr>
          <a:xfrm>
            <a:off x="8475737" y="4212294"/>
            <a:ext cx="5581" cy="5353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19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animBg="1"/>
      <p:bldP spid="4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trouble with latches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Latches require additional constraints for proper operation.</a:t>
                </a:r>
              </a:p>
              <a:p>
                <a:r>
                  <a:rPr lang="en-US" dirty="0" smtClean="0"/>
                  <a:t>Short paths cause next state outputs to change more than once.</a:t>
                </a:r>
              </a:p>
              <a:p>
                <a:r>
                  <a:rPr lang="en-US" dirty="0" smtClean="0"/>
                  <a:t>Requires a two-sided timing constraint: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2∆</m:t>
                        </m:r>
                      </m:e>
                      <m:sub>
                        <m:r>
                          <a:rPr lang="en-US" i="1"/>
                          <m:t>𝑚𝑖𝑛</m:t>
                        </m:r>
                      </m:sub>
                    </m:sSub>
                    <m:r>
                      <a:rPr lang="en-US" i="1"/>
                      <m:t>&gt;</m:t>
                    </m:r>
                    <m:r>
                      <a:rPr lang="en-US" i="1"/>
                      <m:t>𝑇</m:t>
                    </m:r>
                    <m:r>
                      <a:rPr lang="en-US" i="1"/>
                      <m:t>&gt;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∆</m:t>
                        </m:r>
                      </m:e>
                      <m:sub>
                        <m:r>
                          <a:rPr lang="en-US" i="1"/>
                          <m:t>𝑚𝑎𝑥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1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607635" y="4269822"/>
            <a:ext cx="762000" cy="914400"/>
            <a:chOff x="3962400" y="5181600"/>
            <a:chExt cx="762000" cy="914400"/>
          </a:xfrm>
        </p:grpSpPr>
        <p:sp>
          <p:nvSpPr>
            <p:cNvPr id="7" name="Rectangle 6"/>
            <p:cNvSpPr/>
            <p:nvPr/>
          </p:nvSpPr>
          <p:spPr>
            <a:xfrm>
              <a:off x="3962400" y="5181600"/>
              <a:ext cx="762000" cy="914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>
              <a:off x="4191000" y="5867400"/>
              <a:ext cx="304800" cy="2286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7725287" y="1690688"/>
            <a:ext cx="2526696" cy="2362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combinational logic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9369635" y="4496358"/>
            <a:ext cx="10358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571737" y="4500501"/>
            <a:ext cx="10358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6200000" flipH="1">
            <a:off x="9818150" y="3887146"/>
            <a:ext cx="1021217" cy="153550"/>
          </a:xfrm>
          <a:prstGeom prst="bentConnector3">
            <a:avLst>
              <a:gd name="adj1" fmla="val -93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5400000">
            <a:off x="7124461" y="3897830"/>
            <a:ext cx="1043045" cy="154010"/>
          </a:xfrm>
          <a:prstGeom prst="bentConnector3">
            <a:avLst>
              <a:gd name="adj1" fmla="val -67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2"/>
          </p:cNvCxnSpPr>
          <p:nvPr/>
        </p:nvCxnSpPr>
        <p:spPr>
          <a:xfrm>
            <a:off x="8988635" y="5184222"/>
            <a:ext cx="0" cy="29878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836143" y="548300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Symbol" panose="05050102010706020507" pitchFamily="18" charset="2"/>
              </a:rPr>
              <a:t>f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814733" y="3453312"/>
            <a:ext cx="2362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437315" y="3485581"/>
            <a:ext cx="11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hort path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52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Two-phase clocking</a:t>
            </a:r>
            <a:endParaRPr lang="en-US" dirty="0"/>
          </a:p>
        </p:txBody>
      </p: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838200" y="4950207"/>
            <a:ext cx="10515600" cy="122675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Latch-based systems can be reduced to one-sided timing constraint using two-phase clocking.</a:t>
            </a:r>
          </a:p>
          <a:p>
            <a:pPr lvl="1"/>
            <a:r>
              <a:rPr lang="en-US" dirty="0" smtClean="0"/>
              <a:t>Phases are non-overlapping.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8149167" y="838200"/>
            <a:ext cx="1981200" cy="1219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combinational logic 1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8149167" y="2895600"/>
            <a:ext cx="1981200" cy="12192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combinational logic 2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10511367" y="1040615"/>
            <a:ext cx="683579" cy="814369"/>
            <a:chOff x="1478969" y="457200"/>
            <a:chExt cx="959431" cy="1143000"/>
          </a:xfrm>
        </p:grpSpPr>
        <p:sp>
          <p:nvSpPr>
            <p:cNvPr id="33" name="Rectangle 32"/>
            <p:cNvSpPr/>
            <p:nvPr/>
          </p:nvSpPr>
          <p:spPr>
            <a:xfrm>
              <a:off x="1524000" y="457200"/>
              <a:ext cx="914400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/>
            <p:cNvSpPr/>
            <p:nvPr/>
          </p:nvSpPr>
          <p:spPr>
            <a:xfrm>
              <a:off x="1828800" y="1295400"/>
              <a:ext cx="304800" cy="3048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8969" y="564150"/>
              <a:ext cx="326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088569" y="564150"/>
              <a:ext cx="291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endParaRPr lang="en-US" dirty="0"/>
            </a:p>
          </p:txBody>
        </p:sp>
      </p:grpSp>
      <p:cxnSp>
        <p:nvCxnSpPr>
          <p:cNvPr id="37" name="Straight Connector 36"/>
          <p:cNvCxnSpPr>
            <a:stCxn id="33" idx="1"/>
            <a:endCxn id="30" idx="3"/>
          </p:cNvCxnSpPr>
          <p:nvPr/>
        </p:nvCxnSpPr>
        <p:spPr>
          <a:xfrm flipH="1">
            <a:off x="10130367" y="1447800"/>
            <a:ext cx="4130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7045377" y="3200400"/>
            <a:ext cx="683579" cy="814369"/>
            <a:chOff x="1478969" y="457200"/>
            <a:chExt cx="959431" cy="1143000"/>
          </a:xfrm>
        </p:grpSpPr>
        <p:sp>
          <p:nvSpPr>
            <p:cNvPr id="39" name="Rectangle 38"/>
            <p:cNvSpPr/>
            <p:nvPr/>
          </p:nvSpPr>
          <p:spPr>
            <a:xfrm>
              <a:off x="1524000" y="457200"/>
              <a:ext cx="914400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1828800" y="1295400"/>
              <a:ext cx="304800" cy="3048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8969" y="564150"/>
              <a:ext cx="326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088569" y="564150"/>
              <a:ext cx="291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</a:t>
              </a:r>
              <a:endParaRPr lang="en-US" dirty="0"/>
            </a:p>
          </p:txBody>
        </p:sp>
      </p:grpSp>
      <p:cxnSp>
        <p:nvCxnSpPr>
          <p:cNvPr id="43" name="Straight Connector 42"/>
          <p:cNvCxnSpPr>
            <a:stCxn id="31" idx="1"/>
          </p:cNvCxnSpPr>
          <p:nvPr/>
        </p:nvCxnSpPr>
        <p:spPr>
          <a:xfrm flipH="1">
            <a:off x="7733257" y="3505200"/>
            <a:ext cx="4159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4" idx="3"/>
          </p:cNvCxnSpPr>
          <p:nvPr/>
        </p:nvCxnSpPr>
        <p:spPr>
          <a:xfrm flipH="1">
            <a:off x="10869198" y="1854984"/>
            <a:ext cx="1" cy="2786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0744123" y="2109183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46" name="Straight Connector 45"/>
          <p:cNvCxnSpPr/>
          <p:nvPr/>
        </p:nvCxnSpPr>
        <p:spPr>
          <a:xfrm flipH="1">
            <a:off x="7397526" y="4014769"/>
            <a:ext cx="1" cy="2786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251291" y="4278711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f</a:t>
            </a:r>
            <a:r>
              <a:rPr lang="en-US" baseline="-25000" dirty="0"/>
              <a:t>2</a:t>
            </a:r>
          </a:p>
        </p:txBody>
      </p:sp>
      <p:cxnSp>
        <p:nvCxnSpPr>
          <p:cNvPr id="48" name="Elbow Connector 47"/>
          <p:cNvCxnSpPr>
            <a:stCxn id="33" idx="3"/>
            <a:endCxn id="31" idx="3"/>
          </p:cNvCxnSpPr>
          <p:nvPr/>
        </p:nvCxnSpPr>
        <p:spPr>
          <a:xfrm flipH="1">
            <a:off x="10130367" y="1447800"/>
            <a:ext cx="1064579" cy="2057400"/>
          </a:xfrm>
          <a:prstGeom prst="bentConnector3">
            <a:avLst>
              <a:gd name="adj1" fmla="val -2147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41" idx="1"/>
            <a:endCxn id="30" idx="1"/>
          </p:cNvCxnSpPr>
          <p:nvPr/>
        </p:nvCxnSpPr>
        <p:spPr>
          <a:xfrm rot="10800000" flipH="1">
            <a:off x="7045377" y="1447800"/>
            <a:ext cx="1103790" cy="1960372"/>
          </a:xfrm>
          <a:prstGeom prst="bentConnector3">
            <a:avLst>
              <a:gd name="adj1" fmla="val -2071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194779" y="609600"/>
            <a:ext cx="1827006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952055" y="190860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8194779" y="4343400"/>
            <a:ext cx="1827006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952055" y="4387335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626271" y="4070724"/>
            <a:ext cx="6096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626271" y="2013324"/>
            <a:ext cx="0" cy="2057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09096" y="2318124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8" name="TextBox 57"/>
          <p:cNvSpPr txBox="1"/>
          <p:nvPr/>
        </p:nvSpPr>
        <p:spPr>
          <a:xfrm>
            <a:off x="210841" y="3461124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f</a:t>
            </a:r>
            <a:r>
              <a:rPr lang="en-US" baseline="-25000" dirty="0"/>
              <a:t>2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626271" y="3003924"/>
            <a:ext cx="5334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159671" y="2318124"/>
            <a:ext cx="1219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159671" y="2318124"/>
            <a:ext cx="0" cy="685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378871" y="2318124"/>
            <a:ext cx="0" cy="685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378871" y="3003924"/>
            <a:ext cx="2667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140871" y="3144656"/>
            <a:ext cx="1219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140871" y="3144656"/>
            <a:ext cx="0" cy="685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60071" y="3144656"/>
            <a:ext cx="0" cy="685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045871" y="2318124"/>
            <a:ext cx="1219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045871" y="2318124"/>
            <a:ext cx="0" cy="685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92534" y="3830456"/>
            <a:ext cx="25483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360071" y="3830456"/>
            <a:ext cx="1905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960271" y="429932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Sequential models</a:t>
            </a:r>
          </a:p>
          <a:p>
            <a:r>
              <a:rPr lang="en-US" dirty="0" smtClean="0"/>
              <a:t>Registers</a:t>
            </a:r>
          </a:p>
          <a:p>
            <a:r>
              <a:rPr lang="en-US" dirty="0" smtClean="0"/>
              <a:t>Clocking</a:t>
            </a:r>
          </a:p>
          <a:p>
            <a:r>
              <a:rPr lang="en-US" dirty="0" err="1" smtClean="0"/>
              <a:t>Metastability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828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 skew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Clock does not arrive everywhere at the same time.</a:t>
                </a:r>
              </a:p>
              <a:p>
                <a:r>
                  <a:rPr lang="en-US" dirty="0" smtClean="0"/>
                  <a:t>Clock skew: relative delays in arrival time of clock.</a:t>
                </a:r>
              </a:p>
              <a:p>
                <a:r>
                  <a:rPr lang="en-US" dirty="0" smtClean="0"/>
                  <a:t>Example:</a:t>
                </a:r>
              </a:p>
              <a:p>
                <a:pPr lvl="1"/>
                <a:r>
                  <a:rPr lang="en-US" dirty="0" err="1" smtClean="0"/>
                  <a:t>Reg</a:t>
                </a:r>
                <a:r>
                  <a:rPr lang="en-US" dirty="0" smtClean="0"/>
                  <a:t> 1 releases values at time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lvl="1"/>
                <a:r>
                  <a:rPr lang="en-US" dirty="0" err="1" smtClean="0"/>
                  <a:t>Reg</a:t>
                </a:r>
                <a:r>
                  <a:rPr lang="en-US" dirty="0" smtClean="0"/>
                  <a:t> 2 expects values at time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 smtClean="0"/>
              </a:p>
              <a:p>
                <a:pPr lvl="1"/>
                <a:r>
                  <a:rPr lang="en-US" dirty="0" smtClean="0"/>
                  <a:t>Effective clock period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031806" y="2650160"/>
            <a:ext cx="914400" cy="1143000"/>
            <a:chOff x="4876800" y="2057400"/>
            <a:chExt cx="914400" cy="1143000"/>
          </a:xfrm>
        </p:grpSpPr>
        <p:sp>
          <p:nvSpPr>
            <p:cNvPr id="8" name="Rectangle 7"/>
            <p:cNvSpPr/>
            <p:nvPr/>
          </p:nvSpPr>
          <p:spPr>
            <a:xfrm>
              <a:off x="4876800" y="2057400"/>
              <a:ext cx="914400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76800" y="224206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51042" y="2259568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Q</a:t>
              </a:r>
              <a:endParaRPr lang="en-US" dirty="0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5125506" y="2895600"/>
              <a:ext cx="416987" cy="3048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627461" y="2650160"/>
            <a:ext cx="914400" cy="1143000"/>
            <a:chOff x="4876800" y="2057400"/>
            <a:chExt cx="914400" cy="1143000"/>
          </a:xfrm>
        </p:grpSpPr>
        <p:sp>
          <p:nvSpPr>
            <p:cNvPr id="13" name="Rectangle 12"/>
            <p:cNvSpPr/>
            <p:nvPr/>
          </p:nvSpPr>
          <p:spPr>
            <a:xfrm>
              <a:off x="4876800" y="2057400"/>
              <a:ext cx="914400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76800" y="2242066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51042" y="2259568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Q</a:t>
              </a:r>
              <a:endParaRPr lang="en-US" dirty="0"/>
            </a:p>
          </p:txBody>
        </p:sp>
        <p:sp>
          <p:nvSpPr>
            <p:cNvPr id="16" name="Isosceles Triangle 15"/>
            <p:cNvSpPr/>
            <p:nvPr/>
          </p:nvSpPr>
          <p:spPr>
            <a:xfrm>
              <a:off x="5125506" y="2895600"/>
              <a:ext cx="416987" cy="3048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Connector 16"/>
          <p:cNvCxnSpPr>
            <a:endCxn id="14" idx="1"/>
          </p:cNvCxnSpPr>
          <p:nvPr/>
        </p:nvCxnSpPr>
        <p:spPr>
          <a:xfrm>
            <a:off x="7951061" y="3019492"/>
            <a:ext cx="16764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8065360" y="4417155"/>
            <a:ext cx="1447801" cy="381000"/>
            <a:chOff x="5333999" y="3810000"/>
            <a:chExt cx="1447801" cy="381000"/>
          </a:xfrm>
        </p:grpSpPr>
        <p:sp>
          <p:nvSpPr>
            <p:cNvPr id="19" name="Rounded Rectangle 18"/>
            <p:cNvSpPr/>
            <p:nvPr/>
          </p:nvSpPr>
          <p:spPr>
            <a:xfrm flipH="1">
              <a:off x="5333999" y="3810000"/>
              <a:ext cx="1447801" cy="38100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Symbol" pitchFamily="18" charset="2"/>
                </a:rPr>
                <a:t>d</a:t>
              </a:r>
              <a:endParaRPr lang="en-US" dirty="0">
                <a:latin typeface="Symbol" pitchFamily="18" charset="2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638800" y="3810000"/>
              <a:ext cx="0" cy="381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1" name="Straight Connector 20"/>
          <p:cNvCxnSpPr>
            <a:endCxn id="13" idx="2"/>
          </p:cNvCxnSpPr>
          <p:nvPr/>
        </p:nvCxnSpPr>
        <p:spPr>
          <a:xfrm flipV="1">
            <a:off x="10084661" y="3793160"/>
            <a:ext cx="0" cy="8153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446409" y="4414439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pitchFamily="18" charset="2"/>
              </a:rPr>
              <a:t>f</a:t>
            </a:r>
            <a:endParaRPr lang="en-US" sz="2400" dirty="0">
              <a:latin typeface="Symbol" pitchFamily="18" charset="2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951061" y="249776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600437" y="1977814"/>
            <a:ext cx="2534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effective clock period T-</a:t>
            </a:r>
            <a:r>
              <a:rPr lang="en-US" dirty="0" smtClean="0">
                <a:latin typeface="Symbol" pitchFamily="18" charset="2"/>
              </a:rPr>
              <a:t>d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05262" y="2177720"/>
            <a:ext cx="65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reg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0135233" y="2227012"/>
            <a:ext cx="65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reg</a:t>
            </a:r>
            <a:r>
              <a:rPr lang="en-US" dirty="0" smtClean="0"/>
              <a:t> 2</a:t>
            </a:r>
            <a:endParaRPr lang="en-US" dirty="0"/>
          </a:p>
        </p:txBody>
      </p:sp>
      <p:cxnSp>
        <p:nvCxnSpPr>
          <p:cNvPr id="27" name="Straight Connector 26"/>
          <p:cNvCxnSpPr>
            <a:stCxn id="19" idx="1"/>
          </p:cNvCxnSpPr>
          <p:nvPr/>
        </p:nvCxnSpPr>
        <p:spPr>
          <a:xfrm>
            <a:off x="9513161" y="4607655"/>
            <a:ext cx="858621" cy="8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7489006" y="4606809"/>
            <a:ext cx="576354" cy="126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8" idx="2"/>
          </p:cNvCxnSpPr>
          <p:nvPr/>
        </p:nvCxnSpPr>
        <p:spPr>
          <a:xfrm>
            <a:off x="7489006" y="3793160"/>
            <a:ext cx="0" cy="81364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70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 skew timing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51218" y="4360333"/>
            <a:ext cx="3429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651218" y="2379133"/>
            <a:ext cx="0" cy="1981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18218" y="4590719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1256" y="2607733"/>
            <a:ext cx="65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reg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8876" y="3739065"/>
            <a:ext cx="65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reg</a:t>
            </a:r>
            <a:r>
              <a:rPr lang="en-US" dirty="0" smtClean="0"/>
              <a:t> 2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678010" y="2599220"/>
            <a:ext cx="3356610" cy="1541026"/>
            <a:chOff x="914400" y="4116586"/>
            <a:chExt cx="3356610" cy="1541026"/>
          </a:xfrm>
        </p:grpSpPr>
        <p:cxnSp>
          <p:nvCxnSpPr>
            <p:cNvPr id="12" name="Elbow Connector 11"/>
            <p:cNvCxnSpPr/>
            <p:nvPr/>
          </p:nvCxnSpPr>
          <p:spPr>
            <a:xfrm>
              <a:off x="3470910" y="4971812"/>
              <a:ext cx="800100" cy="685800"/>
            </a:xfrm>
            <a:prstGeom prst="bentConnector3">
              <a:avLst>
                <a:gd name="adj1" fmla="val 2142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914400" y="4116586"/>
              <a:ext cx="3356610" cy="1531144"/>
              <a:chOff x="5431585" y="2819400"/>
              <a:chExt cx="3356610" cy="1531144"/>
            </a:xfrm>
          </p:grpSpPr>
          <p:cxnSp>
            <p:nvCxnSpPr>
              <p:cNvPr id="14" name="Elbow Connector 13"/>
              <p:cNvCxnSpPr/>
              <p:nvPr/>
            </p:nvCxnSpPr>
            <p:spPr>
              <a:xfrm>
                <a:off x="6345985" y="2819400"/>
                <a:ext cx="800100" cy="685800"/>
              </a:xfrm>
              <a:prstGeom prst="bentConnector3">
                <a:avLst>
                  <a:gd name="adj1" fmla="val 21429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Elbow Connector 14"/>
              <p:cNvCxnSpPr/>
              <p:nvPr/>
            </p:nvCxnSpPr>
            <p:spPr>
              <a:xfrm flipV="1">
                <a:off x="5431585" y="2819400"/>
                <a:ext cx="914400" cy="68580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Elbow Connector 15"/>
              <p:cNvCxnSpPr/>
              <p:nvPr/>
            </p:nvCxnSpPr>
            <p:spPr>
              <a:xfrm flipV="1">
                <a:off x="7091270" y="3664744"/>
                <a:ext cx="914400" cy="68580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Elbow Connector 16"/>
              <p:cNvCxnSpPr/>
              <p:nvPr/>
            </p:nvCxnSpPr>
            <p:spPr>
              <a:xfrm>
                <a:off x="7988095" y="2819400"/>
                <a:ext cx="800100" cy="685800"/>
              </a:xfrm>
              <a:prstGeom prst="bentConnector3">
                <a:avLst>
                  <a:gd name="adj1" fmla="val 21429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Elbow Connector 17"/>
              <p:cNvCxnSpPr/>
              <p:nvPr/>
            </p:nvCxnSpPr>
            <p:spPr>
              <a:xfrm flipV="1">
                <a:off x="7073695" y="2819400"/>
                <a:ext cx="914400" cy="68580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Elbow Connector 18"/>
              <p:cNvCxnSpPr/>
              <p:nvPr/>
            </p:nvCxnSpPr>
            <p:spPr>
              <a:xfrm>
                <a:off x="6345985" y="3657600"/>
                <a:ext cx="800100" cy="685800"/>
              </a:xfrm>
              <a:prstGeom prst="bentConnector3">
                <a:avLst>
                  <a:gd name="adj1" fmla="val 21429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Elbow Connector 19"/>
              <p:cNvCxnSpPr/>
              <p:nvPr/>
            </p:nvCxnSpPr>
            <p:spPr>
              <a:xfrm flipV="1">
                <a:off x="5431585" y="3657600"/>
                <a:ext cx="914400" cy="68580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5888785" y="3162300"/>
                <a:ext cx="1659685" cy="84534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6776819" y="3815834"/>
                <a:ext cx="296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</a:t>
                </a:r>
                <a:endParaRPr lang="en-US" dirty="0"/>
              </a:p>
            </p:txBody>
          </p:sp>
        </p:grpSp>
      </p:grpSp>
      <p:cxnSp>
        <p:nvCxnSpPr>
          <p:cNvPr id="23" name="Straight Arrow Connector 22"/>
          <p:cNvCxnSpPr/>
          <p:nvPr/>
        </p:nvCxnSpPr>
        <p:spPr>
          <a:xfrm>
            <a:off x="7082585" y="4377081"/>
            <a:ext cx="3429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082585" y="2395881"/>
            <a:ext cx="0" cy="1981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749585" y="4607467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342623" y="2624481"/>
            <a:ext cx="65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reg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350243" y="3755813"/>
            <a:ext cx="65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reg</a:t>
            </a:r>
            <a:r>
              <a:rPr lang="en-US" dirty="0" smtClean="0"/>
              <a:t> 2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7082585" y="2622219"/>
            <a:ext cx="3656862" cy="1533406"/>
            <a:chOff x="5431585" y="2817138"/>
            <a:chExt cx="3656862" cy="1533406"/>
          </a:xfrm>
        </p:grpSpPr>
        <p:cxnSp>
          <p:nvCxnSpPr>
            <p:cNvPr id="29" name="Elbow Connector 28"/>
            <p:cNvCxnSpPr/>
            <p:nvPr/>
          </p:nvCxnSpPr>
          <p:spPr>
            <a:xfrm>
              <a:off x="8288347" y="2817138"/>
              <a:ext cx="800100" cy="685800"/>
            </a:xfrm>
            <a:prstGeom prst="bentConnector3">
              <a:avLst>
                <a:gd name="adj1" fmla="val 2142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5431585" y="2817138"/>
              <a:ext cx="3374185" cy="1533406"/>
              <a:chOff x="5431585" y="2817138"/>
              <a:chExt cx="3374185" cy="1533406"/>
            </a:xfrm>
          </p:grpSpPr>
          <p:cxnSp>
            <p:nvCxnSpPr>
              <p:cNvPr id="31" name="Elbow Connector 30"/>
              <p:cNvCxnSpPr/>
              <p:nvPr/>
            </p:nvCxnSpPr>
            <p:spPr>
              <a:xfrm>
                <a:off x="8005670" y="3664744"/>
                <a:ext cx="800100" cy="685800"/>
              </a:xfrm>
              <a:prstGeom prst="bentConnector3">
                <a:avLst>
                  <a:gd name="adj1" fmla="val 21429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Elbow Connector 31"/>
              <p:cNvCxnSpPr/>
              <p:nvPr/>
            </p:nvCxnSpPr>
            <p:spPr>
              <a:xfrm>
                <a:off x="6345985" y="3664744"/>
                <a:ext cx="800100" cy="685800"/>
              </a:xfrm>
              <a:prstGeom prst="bentConnector3">
                <a:avLst>
                  <a:gd name="adj1" fmla="val 21429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Elbow Connector 32"/>
              <p:cNvCxnSpPr/>
              <p:nvPr/>
            </p:nvCxnSpPr>
            <p:spPr>
              <a:xfrm flipV="1">
                <a:off x="5431585" y="3664744"/>
                <a:ext cx="914400" cy="68580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Elbow Connector 33"/>
              <p:cNvCxnSpPr/>
              <p:nvPr/>
            </p:nvCxnSpPr>
            <p:spPr>
              <a:xfrm flipV="1">
                <a:off x="7073695" y="3664744"/>
                <a:ext cx="914400" cy="68580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6189037" y="3160038"/>
                <a:ext cx="1314450" cy="79069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6646237" y="3668316"/>
                <a:ext cx="4892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T-</a:t>
                </a:r>
                <a:r>
                  <a:rPr lang="en-US" dirty="0" smtClean="0">
                    <a:latin typeface="Symbol" pitchFamily="18" charset="2"/>
                  </a:rPr>
                  <a:t>d</a:t>
                </a:r>
                <a:endParaRPr lang="en-US" dirty="0">
                  <a:latin typeface="Symbol" pitchFamily="18" charset="2"/>
                </a:endParaRPr>
              </a:p>
            </p:txBody>
          </p:sp>
          <p:cxnSp>
            <p:nvCxnSpPr>
              <p:cNvPr id="37" name="Elbow Connector 36"/>
              <p:cNvCxnSpPr/>
              <p:nvPr/>
            </p:nvCxnSpPr>
            <p:spPr>
              <a:xfrm>
                <a:off x="6646237" y="2817138"/>
                <a:ext cx="800100" cy="685800"/>
              </a:xfrm>
              <a:prstGeom prst="bentConnector3">
                <a:avLst>
                  <a:gd name="adj1" fmla="val 21429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Elbow Connector 37"/>
              <p:cNvCxnSpPr/>
              <p:nvPr/>
            </p:nvCxnSpPr>
            <p:spPr>
              <a:xfrm flipV="1">
                <a:off x="5731837" y="2817138"/>
                <a:ext cx="914400" cy="68580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Elbow Connector 38"/>
              <p:cNvCxnSpPr/>
              <p:nvPr/>
            </p:nvCxnSpPr>
            <p:spPr>
              <a:xfrm flipV="1">
                <a:off x="7373947" y="2817138"/>
                <a:ext cx="914400" cy="68580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5431585" y="3502938"/>
                <a:ext cx="30025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TextBox 40"/>
          <p:cNvSpPr txBox="1"/>
          <p:nvPr/>
        </p:nvSpPr>
        <p:spPr>
          <a:xfrm>
            <a:off x="2850510" y="5066315"/>
            <a:ext cx="974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skew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8191508" y="5066315"/>
            <a:ext cx="105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 skew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 skew timing, cont’d.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378327" y="5729287"/>
            <a:ext cx="724367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007727" y="5755296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364627" y="1690688"/>
            <a:ext cx="1" cy="40646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01562" y="5043487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Symbol" panose="05050102010706020507" pitchFamily="18" charset="2"/>
              </a:rPr>
              <a:t>f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90259" y="3077643"/>
            <a:ext cx="974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reg1</a:t>
            </a:r>
          </a:p>
          <a:p>
            <a:pPr algn="r"/>
            <a:r>
              <a:rPr lang="en-US" dirty="0" smtClean="0"/>
              <a:t>no skew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63144" y="2147887"/>
            <a:ext cx="60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reg2</a:t>
            </a:r>
            <a:endParaRPr lang="en-US" dirty="0"/>
          </a:p>
        </p:txBody>
      </p:sp>
      <p:cxnSp>
        <p:nvCxnSpPr>
          <p:cNvPr id="10" name="Elbow Connector 9"/>
          <p:cNvCxnSpPr/>
          <p:nvPr/>
        </p:nvCxnSpPr>
        <p:spPr>
          <a:xfrm flipV="1">
            <a:off x="2380085" y="4814887"/>
            <a:ext cx="1522242" cy="762000"/>
          </a:xfrm>
          <a:prstGeom prst="bentConnector3">
            <a:avLst>
              <a:gd name="adj1" fmla="val -6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>
            <a:off x="3902327" y="4814887"/>
            <a:ext cx="1676400" cy="762000"/>
          </a:xfrm>
          <a:prstGeom prst="bentConnector3">
            <a:avLst>
              <a:gd name="adj1" fmla="val -86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flipV="1">
            <a:off x="5592426" y="4814887"/>
            <a:ext cx="1522242" cy="762000"/>
          </a:xfrm>
          <a:prstGeom prst="bentConnector3">
            <a:avLst>
              <a:gd name="adj1" fmla="val -6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>
            <a:off x="7114668" y="4814887"/>
            <a:ext cx="1676400" cy="762000"/>
          </a:xfrm>
          <a:prstGeom prst="bentConnector3">
            <a:avLst>
              <a:gd name="adj1" fmla="val -86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flipV="1">
            <a:off x="2366386" y="1951553"/>
            <a:ext cx="1522242" cy="762000"/>
          </a:xfrm>
          <a:prstGeom prst="bentConnector3">
            <a:avLst>
              <a:gd name="adj1" fmla="val -6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>
            <a:off x="3888628" y="1951553"/>
            <a:ext cx="1676400" cy="762000"/>
          </a:xfrm>
          <a:prstGeom prst="bentConnector3">
            <a:avLst>
              <a:gd name="adj1" fmla="val -86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flipV="1">
            <a:off x="5578727" y="1951553"/>
            <a:ext cx="1522242" cy="762000"/>
          </a:xfrm>
          <a:prstGeom prst="bentConnector3">
            <a:avLst>
              <a:gd name="adj1" fmla="val -62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>
            <a:off x="7100969" y="1951553"/>
            <a:ext cx="1676400" cy="762000"/>
          </a:xfrm>
          <a:prstGeom prst="bentConnector3">
            <a:avLst>
              <a:gd name="adj1" fmla="val -86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2380085" y="2871787"/>
            <a:ext cx="6410983" cy="762000"/>
            <a:chOff x="1088496" y="2305050"/>
            <a:chExt cx="6410983" cy="762000"/>
          </a:xfrm>
        </p:grpSpPr>
        <p:cxnSp>
          <p:nvCxnSpPr>
            <p:cNvPr id="19" name="Elbow Connector 18"/>
            <p:cNvCxnSpPr/>
            <p:nvPr/>
          </p:nvCxnSpPr>
          <p:spPr>
            <a:xfrm flipV="1">
              <a:off x="1088496" y="2305050"/>
              <a:ext cx="1522242" cy="762000"/>
            </a:xfrm>
            <a:prstGeom prst="bentConnector3">
              <a:avLst>
                <a:gd name="adj1" fmla="val -620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/>
            <p:nvPr/>
          </p:nvCxnSpPr>
          <p:spPr>
            <a:xfrm>
              <a:off x="2610738" y="2305050"/>
              <a:ext cx="1676400" cy="762000"/>
            </a:xfrm>
            <a:prstGeom prst="bentConnector3">
              <a:avLst>
                <a:gd name="adj1" fmla="val -868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/>
            <p:nvPr/>
          </p:nvCxnSpPr>
          <p:spPr>
            <a:xfrm flipV="1">
              <a:off x="4300837" y="2305050"/>
              <a:ext cx="1522242" cy="762000"/>
            </a:xfrm>
            <a:prstGeom prst="bentConnector3">
              <a:avLst>
                <a:gd name="adj1" fmla="val -620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/>
            <p:nvPr/>
          </p:nvCxnSpPr>
          <p:spPr>
            <a:xfrm>
              <a:off x="5823079" y="2305050"/>
              <a:ext cx="1676400" cy="762000"/>
            </a:xfrm>
            <a:prstGeom prst="bentConnector3">
              <a:avLst>
                <a:gd name="adj1" fmla="val -868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>
            <a:stCxn id="8" idx="3"/>
          </p:cNvCxnSpPr>
          <p:nvPr/>
        </p:nvCxnSpPr>
        <p:spPr>
          <a:xfrm flipV="1">
            <a:off x="2364628" y="2204209"/>
            <a:ext cx="3239495" cy="1196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91152" y="220420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206943" y="4052887"/>
            <a:ext cx="1173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reg1</a:t>
            </a:r>
          </a:p>
          <a:p>
            <a:pPr algn="r"/>
            <a:r>
              <a:rPr lang="en-US" dirty="0" smtClean="0"/>
              <a:t> with skew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2371070" y="3838732"/>
            <a:ext cx="6400516" cy="777356"/>
            <a:chOff x="1073039" y="2299216"/>
            <a:chExt cx="6400516" cy="777356"/>
          </a:xfrm>
        </p:grpSpPr>
        <p:cxnSp>
          <p:nvCxnSpPr>
            <p:cNvPr id="27" name="Elbow Connector 26"/>
            <p:cNvCxnSpPr/>
            <p:nvPr/>
          </p:nvCxnSpPr>
          <p:spPr>
            <a:xfrm flipV="1">
              <a:off x="1912997" y="2314572"/>
              <a:ext cx="1522242" cy="762000"/>
            </a:xfrm>
            <a:prstGeom prst="bentConnector3">
              <a:avLst>
                <a:gd name="adj1" fmla="val -620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/>
            <p:nvPr/>
          </p:nvCxnSpPr>
          <p:spPr>
            <a:xfrm>
              <a:off x="3456021" y="2299216"/>
              <a:ext cx="1676400" cy="762000"/>
            </a:xfrm>
            <a:prstGeom prst="bentConnector3">
              <a:avLst>
                <a:gd name="adj1" fmla="val -868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Elbow Connector 28"/>
            <p:cNvCxnSpPr/>
            <p:nvPr/>
          </p:nvCxnSpPr>
          <p:spPr>
            <a:xfrm flipV="1">
              <a:off x="5115715" y="2299216"/>
              <a:ext cx="1522242" cy="762000"/>
            </a:xfrm>
            <a:prstGeom prst="bentConnector3">
              <a:avLst>
                <a:gd name="adj1" fmla="val -620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/>
            <p:nvPr/>
          </p:nvCxnSpPr>
          <p:spPr>
            <a:xfrm>
              <a:off x="6635355" y="2313933"/>
              <a:ext cx="838200" cy="762639"/>
            </a:xfrm>
            <a:prstGeom prst="bentConnector3">
              <a:avLst>
                <a:gd name="adj1" fmla="val -1240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073039" y="3061216"/>
              <a:ext cx="839958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32" name="Straight Arrow Connector 31"/>
          <p:cNvCxnSpPr/>
          <p:nvPr/>
        </p:nvCxnSpPr>
        <p:spPr>
          <a:xfrm flipV="1">
            <a:off x="3211028" y="2332553"/>
            <a:ext cx="2354000" cy="19025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54052" y="3031477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T-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endParaRPr lang="en-US" baseline="-25000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198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clock skew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Combinational logic delay of 5 ps.</a:t>
            </a:r>
          </a:p>
          <a:p>
            <a:r>
              <a:rPr lang="en-US" dirty="0" smtClean="0"/>
              <a:t>Clock period of 5 ps.</a:t>
            </a:r>
          </a:p>
          <a:p>
            <a:r>
              <a:rPr lang="en-US" dirty="0" smtClean="0"/>
              <a:t>1 </a:t>
            </a:r>
            <a:r>
              <a:rPr lang="en-US" dirty="0" err="1" smtClean="0"/>
              <a:t>ps</a:t>
            </a:r>
            <a:r>
              <a:rPr lang="en-US" dirty="0" smtClean="0"/>
              <a:t> clock skew.</a:t>
            </a:r>
          </a:p>
          <a:p>
            <a:r>
              <a:rPr lang="en-US" dirty="0" smtClean="0"/>
              <a:t>Effective clock period is 4 </a:t>
            </a:r>
            <a:r>
              <a:rPr lang="en-US" dirty="0" err="1" smtClean="0"/>
              <a:t>ps</a:t>
            </a:r>
            <a:r>
              <a:rPr lang="en-US" dirty="0" smtClean="0"/>
              <a:t>---errors.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2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Intermediate values may be captured and stored in registers for extended periods.</a:t>
            </a:r>
          </a:p>
          <a:p>
            <a:pPr lvl="1"/>
            <a:r>
              <a:rPr lang="en-US" dirty="0" smtClean="0"/>
              <a:t>Indeterminate values.</a:t>
            </a:r>
          </a:p>
          <a:p>
            <a:pPr lvl="1"/>
            <a:r>
              <a:rPr lang="en-US" dirty="0" smtClean="0"/>
              <a:t>Indeterminate settling times.</a:t>
            </a:r>
          </a:p>
          <a:p>
            <a:r>
              <a:rPr lang="en-US" dirty="0" err="1" smtClean="0"/>
              <a:t>Metastability</a:t>
            </a:r>
            <a:r>
              <a:rPr lang="en-US" dirty="0" smtClean="0"/>
              <a:t> is a fundamental physical phenomenon:</a:t>
            </a:r>
          </a:p>
          <a:p>
            <a:pPr lvl="1"/>
            <a:r>
              <a:rPr lang="en-US" dirty="0" smtClean="0"/>
              <a:t>Result of using energy barriers to separate states.</a:t>
            </a:r>
          </a:p>
          <a:p>
            <a:pPr lvl="1"/>
            <a:r>
              <a:rPr lang="en-US" dirty="0" err="1" smtClean="0"/>
              <a:t>Metastability</a:t>
            </a:r>
            <a:r>
              <a:rPr lang="en-US" dirty="0" smtClean="0"/>
              <a:t> can be reduced but not eliminated.</a:t>
            </a:r>
          </a:p>
          <a:p>
            <a:r>
              <a:rPr lang="en-US" dirty="0" err="1" smtClean="0"/>
              <a:t>Metastability</a:t>
            </a:r>
            <a:r>
              <a:rPr lang="en-US" dirty="0" smtClean="0"/>
              <a:t> occurs in real machines and can cause reliability problems if not properly managed.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Cross-coupled inverters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Transfer curves of cross-coupled inverters have been superimposed.</a:t>
            </a:r>
          </a:p>
          <a:p>
            <a:r>
              <a:rPr lang="en-US" dirty="0" smtClean="0"/>
              <a:t>Cross-coupled inverters have two stable states at the ends of their operating ranges.</a:t>
            </a:r>
          </a:p>
          <a:p>
            <a:r>
              <a:rPr lang="en-US" dirty="0" smtClean="0"/>
              <a:t>Intersection in middle is metastable point.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099719" y="3750270"/>
            <a:ext cx="3886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9042819" y="2100302"/>
            <a:ext cx="0" cy="3352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903997" y="390370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595036" y="206426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8831650" y="2692400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376319" y="3611602"/>
            <a:ext cx="0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250750" y="250773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233399" y="321790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7709319" y="3624302"/>
            <a:ext cx="0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529622" y="321790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-v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8857050" y="4873704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276150" y="468903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-v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7069667" y="2645212"/>
            <a:ext cx="990600" cy="893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0041467" y="4826516"/>
            <a:ext cx="9745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060267" y="2654142"/>
            <a:ext cx="1981200" cy="217237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714478" y="2349500"/>
            <a:ext cx="0" cy="6858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709319" y="3035300"/>
            <a:ext cx="2668511" cy="13970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174567" y="228481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635544" y="2330987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0377830" y="4446428"/>
            <a:ext cx="0" cy="68580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20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Metastability</a:t>
            </a:r>
            <a:r>
              <a:rPr lang="en-US" dirty="0" smtClean="0"/>
              <a:t> and potential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Energy of cross-coupled inverters depends on their state.</a:t>
            </a:r>
          </a:p>
          <a:p>
            <a:r>
              <a:rPr lang="en-US" dirty="0" smtClean="0"/>
              <a:t>Stable points at 0, 1 values minimize potential energy.</a:t>
            </a:r>
          </a:p>
          <a:p>
            <a:r>
              <a:rPr lang="en-US" dirty="0" smtClean="0"/>
              <a:t>The midpoint of the potential energy is the metastable point.</a:t>
            </a:r>
          </a:p>
          <a:p>
            <a:pPr lvl="1"/>
            <a:r>
              <a:rPr lang="en-US" dirty="0" smtClean="0"/>
              <a:t>An electron at the top of the hill may stay there for a long time before rolling down.</a:t>
            </a:r>
          </a:p>
          <a:p>
            <a:pPr lvl="1"/>
            <a:r>
              <a:rPr lang="en-US" dirty="0" smtClean="0"/>
              <a:t>Electron may end up on either side of the hill.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281333" y="5808133"/>
            <a:ext cx="4267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281333" y="2302933"/>
            <a:ext cx="0" cy="3505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938933" y="603673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1</a:t>
            </a:r>
            <a:r>
              <a:rPr lang="en-US" dirty="0" smtClean="0"/>
              <a:t> + 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124604" y="2455333"/>
            <a:ext cx="1031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potential</a:t>
            </a:r>
          </a:p>
          <a:p>
            <a:pPr algn="r"/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7532304" y="2311038"/>
            <a:ext cx="3716323" cy="3247523"/>
          </a:xfrm>
          <a:custGeom>
            <a:avLst/>
            <a:gdLst>
              <a:gd name="connsiteX0" fmla="*/ 0 w 3716323"/>
              <a:gd name="connsiteY0" fmla="*/ 3247523 h 3247523"/>
              <a:gd name="connsiteX1" fmla="*/ 469783 w 3716323"/>
              <a:gd name="connsiteY1" fmla="*/ 1125108 h 3247523"/>
              <a:gd name="connsiteX2" fmla="*/ 1711354 w 3716323"/>
              <a:gd name="connsiteY2" fmla="*/ 983 h 3247523"/>
              <a:gd name="connsiteX3" fmla="*/ 3154260 w 3716323"/>
              <a:gd name="connsiteY3" fmla="*/ 974106 h 3247523"/>
              <a:gd name="connsiteX4" fmla="*/ 3716323 w 3716323"/>
              <a:gd name="connsiteY4" fmla="*/ 3222356 h 324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6323" h="3247523">
                <a:moveTo>
                  <a:pt x="0" y="3247523"/>
                </a:moveTo>
                <a:cubicBezTo>
                  <a:pt x="92278" y="2456860"/>
                  <a:pt x="184557" y="1666198"/>
                  <a:pt x="469783" y="1125108"/>
                </a:cubicBezTo>
                <a:cubicBezTo>
                  <a:pt x="755009" y="584018"/>
                  <a:pt x="1263941" y="26150"/>
                  <a:pt x="1711354" y="983"/>
                </a:cubicBezTo>
                <a:cubicBezTo>
                  <a:pt x="2158767" y="-24184"/>
                  <a:pt x="2820099" y="437211"/>
                  <a:pt x="3154260" y="974106"/>
                </a:cubicBezTo>
                <a:cubicBezTo>
                  <a:pt x="3488421" y="1511001"/>
                  <a:pt x="3602372" y="2366678"/>
                  <a:pt x="3716323" y="3222356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0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Metastability</a:t>
            </a:r>
            <a:r>
              <a:rPr lang="en-US" dirty="0" smtClean="0"/>
              <a:t>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Metastable states can be captured when the register input is near the middle during the clock event.</a:t>
            </a:r>
          </a:p>
          <a:p>
            <a:r>
              <a:rPr lang="en-US" dirty="0" err="1" smtClean="0"/>
              <a:t>Metastability</a:t>
            </a:r>
            <a:r>
              <a:rPr lang="en-US" dirty="0" smtClean="0"/>
              <a:t> can be observed on an oscilloscope.</a:t>
            </a:r>
          </a:p>
          <a:p>
            <a:pPr lvl="1"/>
            <a:r>
              <a:rPr lang="en-US" dirty="0" smtClean="0"/>
              <a:t>Overlay behavior over many clock cycles.</a:t>
            </a:r>
          </a:p>
          <a:p>
            <a:r>
              <a:rPr lang="en-US" dirty="0" smtClean="0"/>
              <a:t>Final value may go to 0 or 1.</a:t>
            </a:r>
          </a:p>
          <a:p>
            <a:r>
              <a:rPr lang="en-US" dirty="0" smtClean="0"/>
              <a:t>Settling time can vary widely.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879167" y="4866209"/>
            <a:ext cx="44196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879167" y="2351609"/>
            <a:ext cx="0" cy="2514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879167" y="3647009"/>
            <a:ext cx="9144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003367" y="2590491"/>
            <a:ext cx="1066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003367" y="4790009"/>
            <a:ext cx="1066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682399" y="5018609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7773293" y="3651451"/>
            <a:ext cx="2223083" cy="1138558"/>
          </a:xfrm>
          <a:custGeom>
            <a:avLst/>
            <a:gdLst>
              <a:gd name="connsiteX0" fmla="*/ 0 w 2223083"/>
              <a:gd name="connsiteY0" fmla="*/ 6044 h 1138558"/>
              <a:gd name="connsiteX1" fmla="*/ 276837 w 2223083"/>
              <a:gd name="connsiteY1" fmla="*/ 14433 h 1138558"/>
              <a:gd name="connsiteX2" fmla="*/ 553674 w 2223083"/>
              <a:gd name="connsiteY2" fmla="*/ 131879 h 1138558"/>
              <a:gd name="connsiteX3" fmla="*/ 830510 w 2223083"/>
              <a:gd name="connsiteY3" fmla="*/ 391937 h 1138558"/>
              <a:gd name="connsiteX4" fmla="*/ 1233182 w 2223083"/>
              <a:gd name="connsiteY4" fmla="*/ 861721 h 1138558"/>
              <a:gd name="connsiteX5" fmla="*/ 1476463 w 2223083"/>
              <a:gd name="connsiteY5" fmla="*/ 1046279 h 1138558"/>
              <a:gd name="connsiteX6" fmla="*/ 1828800 w 2223083"/>
              <a:gd name="connsiteY6" fmla="*/ 1121780 h 1138558"/>
              <a:gd name="connsiteX7" fmla="*/ 2223083 w 2223083"/>
              <a:gd name="connsiteY7" fmla="*/ 1138558 h 113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23083" h="1138558">
                <a:moveTo>
                  <a:pt x="0" y="6044"/>
                </a:moveTo>
                <a:cubicBezTo>
                  <a:pt x="92279" y="-248"/>
                  <a:pt x="184558" y="-6539"/>
                  <a:pt x="276837" y="14433"/>
                </a:cubicBezTo>
                <a:cubicBezTo>
                  <a:pt x="369116" y="35405"/>
                  <a:pt x="461395" y="68962"/>
                  <a:pt x="553674" y="131879"/>
                </a:cubicBezTo>
                <a:cubicBezTo>
                  <a:pt x="645953" y="194796"/>
                  <a:pt x="717259" y="270297"/>
                  <a:pt x="830510" y="391937"/>
                </a:cubicBezTo>
                <a:cubicBezTo>
                  <a:pt x="943761" y="513577"/>
                  <a:pt x="1125523" y="752664"/>
                  <a:pt x="1233182" y="861721"/>
                </a:cubicBezTo>
                <a:cubicBezTo>
                  <a:pt x="1340841" y="970778"/>
                  <a:pt x="1377193" y="1002936"/>
                  <a:pt x="1476463" y="1046279"/>
                </a:cubicBezTo>
                <a:cubicBezTo>
                  <a:pt x="1575733" y="1089622"/>
                  <a:pt x="1704363" y="1106400"/>
                  <a:pt x="1828800" y="1121780"/>
                </a:cubicBezTo>
                <a:cubicBezTo>
                  <a:pt x="1953237" y="1137160"/>
                  <a:pt x="2088160" y="1137859"/>
                  <a:pt x="2223083" y="113855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7739736" y="2590491"/>
            <a:ext cx="2290195" cy="1048624"/>
          </a:xfrm>
          <a:custGeom>
            <a:avLst/>
            <a:gdLst>
              <a:gd name="connsiteX0" fmla="*/ 0 w 2290195"/>
              <a:gd name="connsiteY0" fmla="*/ 1048624 h 1048624"/>
              <a:gd name="connsiteX1" fmla="*/ 411061 w 2290195"/>
              <a:gd name="connsiteY1" fmla="*/ 998290 h 1048624"/>
              <a:gd name="connsiteX2" fmla="*/ 687897 w 2290195"/>
              <a:gd name="connsiteY2" fmla="*/ 880844 h 1048624"/>
              <a:gd name="connsiteX3" fmla="*/ 947956 w 2290195"/>
              <a:gd name="connsiteY3" fmla="*/ 612396 h 1048624"/>
              <a:gd name="connsiteX4" fmla="*/ 1249960 w 2290195"/>
              <a:gd name="connsiteY4" fmla="*/ 260059 h 1048624"/>
              <a:gd name="connsiteX5" fmla="*/ 1510019 w 2290195"/>
              <a:gd name="connsiteY5" fmla="*/ 92279 h 1048624"/>
              <a:gd name="connsiteX6" fmla="*/ 1862356 w 2290195"/>
              <a:gd name="connsiteY6" fmla="*/ 16778 h 1048624"/>
              <a:gd name="connsiteX7" fmla="*/ 2290195 w 2290195"/>
              <a:gd name="connsiteY7" fmla="*/ 0 h 1048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0195" h="1048624">
                <a:moveTo>
                  <a:pt x="0" y="1048624"/>
                </a:moveTo>
                <a:cubicBezTo>
                  <a:pt x="148206" y="1037438"/>
                  <a:pt x="296412" y="1026253"/>
                  <a:pt x="411061" y="998290"/>
                </a:cubicBezTo>
                <a:cubicBezTo>
                  <a:pt x="525710" y="970327"/>
                  <a:pt x="598415" y="945160"/>
                  <a:pt x="687897" y="880844"/>
                </a:cubicBezTo>
                <a:cubicBezTo>
                  <a:pt x="777379" y="816528"/>
                  <a:pt x="854279" y="715860"/>
                  <a:pt x="947956" y="612396"/>
                </a:cubicBezTo>
                <a:cubicBezTo>
                  <a:pt x="1041633" y="508932"/>
                  <a:pt x="1156283" y="346745"/>
                  <a:pt x="1249960" y="260059"/>
                </a:cubicBezTo>
                <a:cubicBezTo>
                  <a:pt x="1343637" y="173373"/>
                  <a:pt x="1407953" y="132826"/>
                  <a:pt x="1510019" y="92279"/>
                </a:cubicBezTo>
                <a:cubicBezTo>
                  <a:pt x="1612085" y="51732"/>
                  <a:pt x="1732327" y="32158"/>
                  <a:pt x="1862356" y="16778"/>
                </a:cubicBezTo>
                <a:cubicBezTo>
                  <a:pt x="1992385" y="1398"/>
                  <a:pt x="2141290" y="699"/>
                  <a:pt x="2290195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348106" y="2590491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7159931" y="2792978"/>
            <a:ext cx="1218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alternative</a:t>
            </a:r>
          </a:p>
          <a:p>
            <a:r>
              <a:rPr lang="en-US" dirty="0" smtClean="0"/>
              <a:t>behaviors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8257371" y="2737770"/>
            <a:ext cx="553675" cy="5542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224547" y="3915678"/>
            <a:ext cx="553675" cy="5346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7976608" y="2587045"/>
            <a:ext cx="2529517" cy="1048624"/>
          </a:xfrm>
          <a:custGeom>
            <a:avLst/>
            <a:gdLst>
              <a:gd name="connsiteX0" fmla="*/ 0 w 2290195"/>
              <a:gd name="connsiteY0" fmla="*/ 1048624 h 1048624"/>
              <a:gd name="connsiteX1" fmla="*/ 411061 w 2290195"/>
              <a:gd name="connsiteY1" fmla="*/ 998290 h 1048624"/>
              <a:gd name="connsiteX2" fmla="*/ 687897 w 2290195"/>
              <a:gd name="connsiteY2" fmla="*/ 880844 h 1048624"/>
              <a:gd name="connsiteX3" fmla="*/ 947956 w 2290195"/>
              <a:gd name="connsiteY3" fmla="*/ 612396 h 1048624"/>
              <a:gd name="connsiteX4" fmla="*/ 1249960 w 2290195"/>
              <a:gd name="connsiteY4" fmla="*/ 260059 h 1048624"/>
              <a:gd name="connsiteX5" fmla="*/ 1510019 w 2290195"/>
              <a:gd name="connsiteY5" fmla="*/ 92279 h 1048624"/>
              <a:gd name="connsiteX6" fmla="*/ 1862356 w 2290195"/>
              <a:gd name="connsiteY6" fmla="*/ 16778 h 1048624"/>
              <a:gd name="connsiteX7" fmla="*/ 2290195 w 2290195"/>
              <a:gd name="connsiteY7" fmla="*/ 0 h 1048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0195" h="1048624">
                <a:moveTo>
                  <a:pt x="0" y="1048624"/>
                </a:moveTo>
                <a:cubicBezTo>
                  <a:pt x="148206" y="1037438"/>
                  <a:pt x="296412" y="1026253"/>
                  <a:pt x="411061" y="998290"/>
                </a:cubicBezTo>
                <a:cubicBezTo>
                  <a:pt x="525710" y="970327"/>
                  <a:pt x="598415" y="945160"/>
                  <a:pt x="687897" y="880844"/>
                </a:cubicBezTo>
                <a:cubicBezTo>
                  <a:pt x="777379" y="816528"/>
                  <a:pt x="854279" y="715860"/>
                  <a:pt x="947956" y="612396"/>
                </a:cubicBezTo>
                <a:cubicBezTo>
                  <a:pt x="1041633" y="508932"/>
                  <a:pt x="1156283" y="346745"/>
                  <a:pt x="1249960" y="260059"/>
                </a:cubicBezTo>
                <a:cubicBezTo>
                  <a:pt x="1343637" y="173373"/>
                  <a:pt x="1407953" y="132826"/>
                  <a:pt x="1510019" y="92279"/>
                </a:cubicBezTo>
                <a:cubicBezTo>
                  <a:pt x="1612085" y="51732"/>
                  <a:pt x="1732327" y="32158"/>
                  <a:pt x="1862356" y="16778"/>
                </a:cubicBezTo>
                <a:cubicBezTo>
                  <a:pt x="1992385" y="1398"/>
                  <a:pt x="2141290" y="699"/>
                  <a:pt x="2290195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8070346" y="2587045"/>
            <a:ext cx="2971563" cy="1048624"/>
          </a:xfrm>
          <a:custGeom>
            <a:avLst/>
            <a:gdLst>
              <a:gd name="connsiteX0" fmla="*/ 0 w 2290195"/>
              <a:gd name="connsiteY0" fmla="*/ 1048624 h 1048624"/>
              <a:gd name="connsiteX1" fmla="*/ 411061 w 2290195"/>
              <a:gd name="connsiteY1" fmla="*/ 998290 h 1048624"/>
              <a:gd name="connsiteX2" fmla="*/ 687897 w 2290195"/>
              <a:gd name="connsiteY2" fmla="*/ 880844 h 1048624"/>
              <a:gd name="connsiteX3" fmla="*/ 947956 w 2290195"/>
              <a:gd name="connsiteY3" fmla="*/ 612396 h 1048624"/>
              <a:gd name="connsiteX4" fmla="*/ 1249960 w 2290195"/>
              <a:gd name="connsiteY4" fmla="*/ 260059 h 1048624"/>
              <a:gd name="connsiteX5" fmla="*/ 1510019 w 2290195"/>
              <a:gd name="connsiteY5" fmla="*/ 92279 h 1048624"/>
              <a:gd name="connsiteX6" fmla="*/ 1862356 w 2290195"/>
              <a:gd name="connsiteY6" fmla="*/ 16778 h 1048624"/>
              <a:gd name="connsiteX7" fmla="*/ 2290195 w 2290195"/>
              <a:gd name="connsiteY7" fmla="*/ 0 h 1048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0195" h="1048624">
                <a:moveTo>
                  <a:pt x="0" y="1048624"/>
                </a:moveTo>
                <a:cubicBezTo>
                  <a:pt x="148206" y="1037438"/>
                  <a:pt x="296412" y="1026253"/>
                  <a:pt x="411061" y="998290"/>
                </a:cubicBezTo>
                <a:cubicBezTo>
                  <a:pt x="525710" y="970327"/>
                  <a:pt x="598415" y="945160"/>
                  <a:pt x="687897" y="880844"/>
                </a:cubicBezTo>
                <a:cubicBezTo>
                  <a:pt x="777379" y="816528"/>
                  <a:pt x="854279" y="715860"/>
                  <a:pt x="947956" y="612396"/>
                </a:cubicBezTo>
                <a:cubicBezTo>
                  <a:pt x="1041633" y="508932"/>
                  <a:pt x="1156283" y="346745"/>
                  <a:pt x="1249960" y="260059"/>
                </a:cubicBezTo>
                <a:cubicBezTo>
                  <a:pt x="1343637" y="173373"/>
                  <a:pt x="1407953" y="132826"/>
                  <a:pt x="1510019" y="92279"/>
                </a:cubicBezTo>
                <a:cubicBezTo>
                  <a:pt x="1612085" y="51732"/>
                  <a:pt x="1732327" y="32158"/>
                  <a:pt x="1862356" y="16778"/>
                </a:cubicBezTo>
                <a:cubicBezTo>
                  <a:pt x="1992385" y="1398"/>
                  <a:pt x="2141290" y="699"/>
                  <a:pt x="2290195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8022168" y="3649417"/>
            <a:ext cx="2583286" cy="1138558"/>
          </a:xfrm>
          <a:custGeom>
            <a:avLst/>
            <a:gdLst>
              <a:gd name="connsiteX0" fmla="*/ 0 w 2223083"/>
              <a:gd name="connsiteY0" fmla="*/ 6044 h 1138558"/>
              <a:gd name="connsiteX1" fmla="*/ 276837 w 2223083"/>
              <a:gd name="connsiteY1" fmla="*/ 14433 h 1138558"/>
              <a:gd name="connsiteX2" fmla="*/ 553674 w 2223083"/>
              <a:gd name="connsiteY2" fmla="*/ 131879 h 1138558"/>
              <a:gd name="connsiteX3" fmla="*/ 830510 w 2223083"/>
              <a:gd name="connsiteY3" fmla="*/ 391937 h 1138558"/>
              <a:gd name="connsiteX4" fmla="*/ 1233182 w 2223083"/>
              <a:gd name="connsiteY4" fmla="*/ 861721 h 1138558"/>
              <a:gd name="connsiteX5" fmla="*/ 1476463 w 2223083"/>
              <a:gd name="connsiteY5" fmla="*/ 1046279 h 1138558"/>
              <a:gd name="connsiteX6" fmla="*/ 1828800 w 2223083"/>
              <a:gd name="connsiteY6" fmla="*/ 1121780 h 1138558"/>
              <a:gd name="connsiteX7" fmla="*/ 2223083 w 2223083"/>
              <a:gd name="connsiteY7" fmla="*/ 1138558 h 113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23083" h="1138558">
                <a:moveTo>
                  <a:pt x="0" y="6044"/>
                </a:moveTo>
                <a:cubicBezTo>
                  <a:pt x="92279" y="-248"/>
                  <a:pt x="184558" y="-6539"/>
                  <a:pt x="276837" y="14433"/>
                </a:cubicBezTo>
                <a:cubicBezTo>
                  <a:pt x="369116" y="35405"/>
                  <a:pt x="461395" y="68962"/>
                  <a:pt x="553674" y="131879"/>
                </a:cubicBezTo>
                <a:cubicBezTo>
                  <a:pt x="645953" y="194796"/>
                  <a:pt x="717259" y="270297"/>
                  <a:pt x="830510" y="391937"/>
                </a:cubicBezTo>
                <a:cubicBezTo>
                  <a:pt x="943761" y="513577"/>
                  <a:pt x="1125523" y="752664"/>
                  <a:pt x="1233182" y="861721"/>
                </a:cubicBezTo>
                <a:cubicBezTo>
                  <a:pt x="1340841" y="970778"/>
                  <a:pt x="1377193" y="1002936"/>
                  <a:pt x="1476463" y="1046279"/>
                </a:cubicBezTo>
                <a:cubicBezTo>
                  <a:pt x="1575733" y="1089622"/>
                  <a:pt x="1704363" y="1106400"/>
                  <a:pt x="1828800" y="1121780"/>
                </a:cubicBezTo>
                <a:cubicBezTo>
                  <a:pt x="1953237" y="1137160"/>
                  <a:pt x="2088160" y="1137859"/>
                  <a:pt x="2223083" y="113855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8224547" y="3629345"/>
            <a:ext cx="2843181" cy="1138558"/>
          </a:xfrm>
          <a:custGeom>
            <a:avLst/>
            <a:gdLst>
              <a:gd name="connsiteX0" fmla="*/ 0 w 2223083"/>
              <a:gd name="connsiteY0" fmla="*/ 6044 h 1138558"/>
              <a:gd name="connsiteX1" fmla="*/ 276837 w 2223083"/>
              <a:gd name="connsiteY1" fmla="*/ 14433 h 1138558"/>
              <a:gd name="connsiteX2" fmla="*/ 553674 w 2223083"/>
              <a:gd name="connsiteY2" fmla="*/ 131879 h 1138558"/>
              <a:gd name="connsiteX3" fmla="*/ 830510 w 2223083"/>
              <a:gd name="connsiteY3" fmla="*/ 391937 h 1138558"/>
              <a:gd name="connsiteX4" fmla="*/ 1233182 w 2223083"/>
              <a:gd name="connsiteY4" fmla="*/ 861721 h 1138558"/>
              <a:gd name="connsiteX5" fmla="*/ 1476463 w 2223083"/>
              <a:gd name="connsiteY5" fmla="*/ 1046279 h 1138558"/>
              <a:gd name="connsiteX6" fmla="*/ 1828800 w 2223083"/>
              <a:gd name="connsiteY6" fmla="*/ 1121780 h 1138558"/>
              <a:gd name="connsiteX7" fmla="*/ 2223083 w 2223083"/>
              <a:gd name="connsiteY7" fmla="*/ 1138558 h 113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23083" h="1138558">
                <a:moveTo>
                  <a:pt x="0" y="6044"/>
                </a:moveTo>
                <a:cubicBezTo>
                  <a:pt x="92279" y="-248"/>
                  <a:pt x="184558" y="-6539"/>
                  <a:pt x="276837" y="14433"/>
                </a:cubicBezTo>
                <a:cubicBezTo>
                  <a:pt x="369116" y="35405"/>
                  <a:pt x="461395" y="68962"/>
                  <a:pt x="553674" y="131879"/>
                </a:cubicBezTo>
                <a:cubicBezTo>
                  <a:pt x="645953" y="194796"/>
                  <a:pt x="717259" y="270297"/>
                  <a:pt x="830510" y="391937"/>
                </a:cubicBezTo>
                <a:cubicBezTo>
                  <a:pt x="943761" y="513577"/>
                  <a:pt x="1125523" y="752664"/>
                  <a:pt x="1233182" y="861721"/>
                </a:cubicBezTo>
                <a:cubicBezTo>
                  <a:pt x="1340841" y="970778"/>
                  <a:pt x="1377193" y="1002936"/>
                  <a:pt x="1476463" y="1046279"/>
                </a:cubicBezTo>
                <a:cubicBezTo>
                  <a:pt x="1575733" y="1089622"/>
                  <a:pt x="1704363" y="1106400"/>
                  <a:pt x="1828800" y="1121780"/>
                </a:cubicBezTo>
                <a:cubicBezTo>
                  <a:pt x="1953237" y="1137160"/>
                  <a:pt x="2088160" y="1137859"/>
                  <a:pt x="2223083" y="113855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9787031" y="3276037"/>
            <a:ext cx="947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variable</a:t>
            </a:r>
          </a:p>
          <a:p>
            <a:r>
              <a:rPr lang="en-US" dirty="0" smtClean="0"/>
              <a:t>timing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9475525" y="3202608"/>
            <a:ext cx="311507" cy="1877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9475525" y="3825705"/>
            <a:ext cx="308651" cy="1945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718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Metastability</a:t>
            </a:r>
            <a:r>
              <a:rPr lang="en-US" dirty="0" smtClean="0"/>
              <a:t>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Probability of </a:t>
                </a:r>
                <a:r>
                  <a:rPr lang="en-US" dirty="0" err="1" smtClean="0"/>
                  <a:t>metastability</a:t>
                </a:r>
                <a:r>
                  <a:rPr lang="en-US" dirty="0" smtClean="0"/>
                  <a:t> failure: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𝐹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𝐸</m:t>
                        </m:r>
                      </m:sub>
                    </m:sSub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𝑆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Probability of entering metastable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Probability of not resolving metastable state in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7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vulnerable interval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mid-level voltage may be captured if the register input changes during the setup/hold interval.</a:t>
                </a:r>
              </a:p>
              <a:p>
                <a:r>
                  <a:rPr lang="en-US" dirty="0" smtClean="0"/>
                  <a:t>Assume that changes to the register input are uniformly distributed over the clock period: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𝐸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𝑡</m:t>
                            </m:r>
                          </m:e>
                          <m:sub>
                            <m:r>
                              <a:rPr lang="en-US" i="1"/>
                              <m:t>𝑆𝐻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𝑇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167034" y="3881967"/>
            <a:ext cx="3657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167034" y="2662767"/>
            <a:ext cx="0" cy="121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443634" y="4339167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776634" y="4110567"/>
            <a:ext cx="2362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776634" y="3653367"/>
            <a:ext cx="457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776634" y="3196167"/>
            <a:ext cx="428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r>
              <a:rPr lang="en-US" baseline="-25000" dirty="0" err="1" smtClean="0"/>
              <a:t>SH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8767234" y="4186767"/>
            <a:ext cx="259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cs typeface="Symbol" charset="2"/>
              </a:rPr>
              <a:t>T</a:t>
            </a:r>
            <a:endParaRPr lang="en-US" dirty="0">
              <a:cs typeface="Symbol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9834" y="2738967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7243234" y="3119967"/>
            <a:ext cx="914400" cy="685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157634" y="3196167"/>
            <a:ext cx="533400" cy="60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691034" y="3196167"/>
            <a:ext cx="1600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14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Combinational vs. sequential logic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Combinational logic can be abstracted to Boolean functions.</a:t>
            </a:r>
          </a:p>
          <a:p>
            <a:pPr lvl="1"/>
            <a:r>
              <a:rPr lang="en-US" dirty="0" smtClean="0"/>
              <a:t>No details of internal gate structure.</a:t>
            </a:r>
          </a:p>
          <a:p>
            <a:r>
              <a:rPr lang="en-US" dirty="0" smtClean="0"/>
              <a:t>Combinational logic provides discrete values but not discrete time.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15555" y="2506739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g1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413173" y="2639786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414382" y="3058281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715555" y="3486453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g2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413173" y="3619500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414382" y="4037995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715555" y="4478263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g3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413173" y="4611310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414382" y="5029805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275840" y="3396949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g4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8973458" y="3529996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974667" y="3948491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924527" y="2319263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6924527" y="2870805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21" name="Elbow Connector 20"/>
          <p:cNvCxnSpPr>
            <a:stCxn id="7" idx="3"/>
          </p:cNvCxnSpPr>
          <p:nvPr/>
        </p:nvCxnSpPr>
        <p:spPr>
          <a:xfrm>
            <a:off x="8380793" y="2839358"/>
            <a:ext cx="592665" cy="647095"/>
          </a:xfrm>
          <a:prstGeom prst="bentConnector2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3" idx="3"/>
          </p:cNvCxnSpPr>
          <p:nvPr/>
        </p:nvCxnSpPr>
        <p:spPr>
          <a:xfrm flipV="1">
            <a:off x="8380793" y="3948491"/>
            <a:ext cx="593874" cy="862391"/>
          </a:xfrm>
          <a:prstGeom prst="bentConnector2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0" idx="3"/>
            <a:endCxn id="16" idx="1"/>
          </p:cNvCxnSpPr>
          <p:nvPr/>
        </p:nvCxnSpPr>
        <p:spPr>
          <a:xfrm flipV="1">
            <a:off x="8380793" y="3729568"/>
            <a:ext cx="895047" cy="895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8492068" y="3301398"/>
            <a:ext cx="374952" cy="37495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6924527" y="4399646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924527" y="4956025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0318449" y="3526371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9941078" y="3729568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6943881" y="3444120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955975" y="3874711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8492068" y="2325312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8492068" y="4298046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7565573" y="1951566"/>
            <a:ext cx="2526696" cy="36576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Combinational logic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7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stabilization window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Register has a settling time window S after the setup/hold window.</a:t>
                </a:r>
              </a:p>
              <a:p>
                <a:r>
                  <a:rPr lang="en-US" dirty="0" smtClean="0"/>
                  <a:t>If metastable value does not settle in time S, the register output is invalid.</a:t>
                </a:r>
              </a:p>
              <a:p>
                <a:r>
                  <a:rPr lang="en-US" dirty="0" smtClean="0"/>
                  <a:t>Settling time can be modeled by a Poisson process: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𝑆</m:t>
                        </m:r>
                      </m:sub>
                    </m:sSub>
                    <m:r>
                      <a:rPr lang="en-US" i="1"/>
                      <m:t>=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−</m:t>
                            </m:r>
                            <m:r>
                              <a:rPr lang="en-US" i="1"/>
                              <m:t>𝑆</m:t>
                            </m:r>
                          </m:num>
                          <m:den>
                            <m:r>
                              <a:rPr lang="en-US" i="1"/>
                              <m:t>𝜏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Settling failure can also be analyzed using cross-coupled amplifier analysis: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𝑉</m:t>
                    </m:r>
                    <m:r>
                      <a:rPr lang="en-US" i="1"/>
                      <m:t>=</m:t>
                    </m:r>
                    <m:r>
                      <a:rPr lang="en-US" i="1"/>
                      <m:t>𝐾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𝑒</m:t>
                        </m:r>
                      </m:e>
                      <m:sup>
                        <m:r>
                          <a:rPr lang="en-US" i="1"/>
                          <m:t>−</m:t>
                        </m:r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𝑡</m:t>
                            </m:r>
                          </m:num>
                          <m:den>
                            <m:r>
                              <a:rPr lang="en-US" i="1"/>
                              <m:t>𝜏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3501" r="-3176" b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976534" y="3953153"/>
            <a:ext cx="3657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976534" y="2962553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253134" y="4410353"/>
            <a:ext cx="61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424334" y="4105553"/>
            <a:ext cx="91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738534" y="4105553"/>
            <a:ext cx="685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905247" y="4181753"/>
            <a:ext cx="428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r>
              <a:rPr lang="en-US" baseline="-25000" dirty="0" err="1" smtClean="0"/>
              <a:t>SH</a:t>
            </a:r>
            <a:endParaRPr lang="en-US" baseline="-25000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8751993" y="4179748"/>
            <a:ext cx="259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cs typeface="Symbol" charset="2"/>
              </a:rPr>
              <a:t>S</a:t>
            </a:r>
            <a:endParaRPr lang="en-US" dirty="0"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9334" y="3343553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093577" y="3876953"/>
            <a:ext cx="8735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967134" y="3267353"/>
            <a:ext cx="304800" cy="60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271934" y="3267353"/>
            <a:ext cx="1828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01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Metastability</a:t>
            </a:r>
            <a:r>
              <a:rPr lang="en-US" dirty="0" smtClean="0"/>
              <a:t> probability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Probability of </a:t>
                </a:r>
                <a:r>
                  <a:rPr lang="en-US" dirty="0" err="1" smtClean="0"/>
                  <a:t>metastability</a:t>
                </a:r>
                <a:r>
                  <a:rPr lang="en-US" dirty="0" smtClean="0"/>
                  <a:t> failure: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𝐹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𝑡</m:t>
                            </m:r>
                          </m:e>
                          <m:sub>
                            <m:r>
                              <a:rPr lang="en-US" i="1"/>
                              <m:t>𝑆𝐻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𝑇</m:t>
                        </m:r>
                      </m:den>
                    </m:f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−</m:t>
                            </m:r>
                            <m:r>
                              <a:rPr lang="en-US" i="1"/>
                              <m:t>𝑆</m:t>
                            </m:r>
                          </m:num>
                          <m:den>
                            <m:r>
                              <a:rPr lang="en-US" i="1"/>
                              <m:t>𝜏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Dominated by exponential term.</a:t>
                </a:r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40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metastability</a:t>
            </a:r>
            <a:r>
              <a:rPr lang="en-US" dirty="0" smtClean="0"/>
              <a:t> failure.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Clock frequency of 1 GHz.</a:t>
                </a:r>
              </a:p>
              <a:p>
                <a:r>
                  <a:rPr lang="en-US" dirty="0" smtClean="0"/>
                  <a:t>Setup/hold time of 10 ps.</a:t>
                </a:r>
              </a:p>
              <a:p>
                <a:r>
                  <a:rPr lang="en-US" dirty="0" smtClean="0"/>
                  <a:t>Assume </a:t>
                </a:r>
                <a14:m>
                  <m:oMath xmlns:m="http://schemas.openxmlformats.org/officeDocument/2006/math">
                    <m:r>
                      <a:rPr lang="en-US" i="1"/>
                      <m:t> </m:t>
                    </m:r>
                    <m:r>
                      <a:rPr lang="en-US" i="1"/>
                      <m:t>𝑆</m:t>
                    </m:r>
                    <m:r>
                      <a:rPr lang="en-US" i="1"/>
                      <m:t>=0.5 </m:t>
                    </m:r>
                    <m:r>
                      <a:rPr lang="en-US" i="1"/>
                      <m:t>𝑛𝑠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/>
                      <m:t>𝜏</m:t>
                    </m:r>
                    <m:r>
                      <a:rPr lang="en-US" i="1"/>
                      <m:t>=10 </m:t>
                    </m:r>
                    <m:r>
                      <a:rPr lang="en-US" i="1"/>
                      <m:t>𝑝𝑠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𝐹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0.01 </m:t>
                        </m:r>
                        <m:r>
                          <a:rPr lang="en-US" i="1"/>
                          <m:t>𝑛𝑠</m:t>
                        </m:r>
                      </m:num>
                      <m:den>
                        <m:r>
                          <a:rPr lang="en-US" i="1"/>
                          <m:t>1 </m:t>
                        </m:r>
                        <m:r>
                          <a:rPr lang="en-US" i="1"/>
                          <m:t>𝑛𝑠</m:t>
                        </m:r>
                      </m:den>
                    </m:f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−0.5 </m:t>
                            </m:r>
                            <m:r>
                              <a:rPr lang="en-US" i="1"/>
                              <m:t>𝑛𝑠</m:t>
                            </m:r>
                          </m:num>
                          <m:den>
                            <m:r>
                              <a:rPr lang="en-US" i="1"/>
                              <m:t>0.01 </m:t>
                            </m:r>
                            <m:r>
                              <a:rPr lang="en-US" i="1"/>
                              <m:t>𝑛𝑠</m:t>
                            </m:r>
                          </m:den>
                        </m:f>
                      </m:sup>
                    </m:sSup>
                    <m:r>
                      <a:rPr lang="en-US" i="1"/>
                      <m:t>=1.93×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−24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Probability of failure over 1 second of operation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𝐹</m:t>
                        </m:r>
                        <m:r>
                          <a:rPr lang="en-US" i="1"/>
                          <m:t>,1</m:t>
                        </m:r>
                        <m:r>
                          <a:rPr lang="en-US" i="1"/>
                          <m:t>𝐺</m:t>
                        </m:r>
                      </m:sub>
                    </m:sSub>
                    <m:r>
                      <a:rPr lang="en-US" i="1"/>
                      <m:t>=1.93×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−15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17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Metastability</a:t>
            </a:r>
            <a:r>
              <a:rPr lang="en-US" dirty="0" smtClean="0"/>
              <a:t> countermeasures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Probability of </a:t>
            </a:r>
            <a:r>
              <a:rPr lang="en-US" dirty="0" err="1" smtClean="0"/>
              <a:t>metastability</a:t>
            </a:r>
            <a:r>
              <a:rPr lang="en-US" dirty="0" smtClean="0"/>
              <a:t> failure can be reduced by increasing the settling time.</a:t>
            </a:r>
          </a:p>
          <a:p>
            <a:r>
              <a:rPr lang="en-US" dirty="0" smtClean="0"/>
              <a:t>A dual-register synchronizer greatly increases S:</a:t>
            </a:r>
          </a:p>
          <a:p>
            <a:pPr lvl="1"/>
            <a:r>
              <a:rPr lang="en-US" dirty="0" smtClean="0"/>
              <a:t>First register reads value which may be metastable.</a:t>
            </a:r>
          </a:p>
          <a:p>
            <a:pPr lvl="1"/>
            <a:r>
              <a:rPr lang="en-US" dirty="0" smtClean="0"/>
              <a:t>Value is allowed to settle for a full clock cycle before being passed to the second register.</a:t>
            </a:r>
          </a:p>
          <a:p>
            <a:r>
              <a:rPr lang="en-US" dirty="0" smtClean="0"/>
              <a:t>This is not a master-slave flip-flop---both registers clocked at same polarity.</a:t>
            </a:r>
          </a:p>
          <a:p>
            <a:r>
              <a:rPr lang="en-US" dirty="0" smtClean="0"/>
              <a:t>Extra clock cycle must be accounted for in design.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340600" y="2880519"/>
            <a:ext cx="949582" cy="1143000"/>
            <a:chOff x="1524000" y="457200"/>
            <a:chExt cx="949582" cy="1143000"/>
          </a:xfrm>
        </p:grpSpPr>
        <p:sp>
          <p:nvSpPr>
            <p:cNvPr id="8" name="Rectangle 7"/>
            <p:cNvSpPr/>
            <p:nvPr/>
          </p:nvSpPr>
          <p:spPr>
            <a:xfrm>
              <a:off x="1524000" y="457200"/>
              <a:ext cx="914400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1828800" y="1295400"/>
              <a:ext cx="304800" cy="3048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24000" y="609600"/>
              <a:ext cx="3266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33600" y="609600"/>
              <a:ext cx="339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864600" y="2880519"/>
            <a:ext cx="949582" cy="1143000"/>
            <a:chOff x="1524000" y="457200"/>
            <a:chExt cx="949582" cy="1143000"/>
          </a:xfrm>
        </p:grpSpPr>
        <p:sp>
          <p:nvSpPr>
            <p:cNvPr id="13" name="Rectangle 12"/>
            <p:cNvSpPr/>
            <p:nvPr/>
          </p:nvSpPr>
          <p:spPr>
            <a:xfrm>
              <a:off x="1524000" y="457200"/>
              <a:ext cx="914400" cy="1143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1828800" y="1295400"/>
              <a:ext cx="304800" cy="3048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24000" y="609600"/>
              <a:ext cx="3266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33600" y="609600"/>
              <a:ext cx="339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endParaRPr lang="en-US" dirty="0"/>
            </a:p>
          </p:txBody>
        </p:sp>
      </p:grpSp>
      <p:cxnSp>
        <p:nvCxnSpPr>
          <p:cNvPr id="17" name="Straight Connector 16"/>
          <p:cNvCxnSpPr>
            <a:stCxn id="11" idx="3"/>
            <a:endCxn id="15" idx="1"/>
          </p:cNvCxnSpPr>
          <p:nvPr/>
        </p:nvCxnSpPr>
        <p:spPr>
          <a:xfrm>
            <a:off x="8290182" y="3217585"/>
            <a:ext cx="5744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07200" y="3261519"/>
            <a:ext cx="5744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9779000" y="3261519"/>
            <a:ext cx="5744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07200" y="4252119"/>
            <a:ext cx="2514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14" idx="3"/>
          </p:cNvCxnSpPr>
          <p:nvPr/>
        </p:nvCxnSpPr>
        <p:spPr>
          <a:xfrm flipV="1">
            <a:off x="9321800" y="4023519"/>
            <a:ext cx="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797800" y="4023519"/>
            <a:ext cx="0" cy="228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9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Discrete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Turing model requires discrete time.</a:t>
            </a:r>
          </a:p>
          <a:p>
            <a:r>
              <a:rPr lang="en-US" dirty="0" smtClean="0"/>
              <a:t>Sequential machines allow us to operate combinational logic in discrete time.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222067" y="4595157"/>
            <a:ext cx="3276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222067" y="2156757"/>
            <a:ext cx="0" cy="2438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431867" y="5357157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22067" y="48539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75918" y="48333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26023" y="48290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068320" y="4823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7077922" y="2422441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7051728" y="2990045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01014" y="241250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13838" y="299566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13838" y="354218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7063210" y="3559956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8103043" y="2966652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8101391" y="3536563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8103043" y="2383489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9089390" y="2409692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9096282" y="3536563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0031687" y="2904406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9112017" y="2966652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0018270" y="2383489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0055533" y="3559956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308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machine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Sequential machine uses registers to control temporal behavior of combinational logic.</a:t>
            </a:r>
          </a:p>
          <a:p>
            <a:r>
              <a:rPr lang="en-US" dirty="0" smtClean="0"/>
              <a:t>Clock signal controls register.</a:t>
            </a:r>
          </a:p>
          <a:p>
            <a:r>
              <a:rPr lang="en-US" dirty="0" smtClean="0"/>
              <a:t>Combinational logic:</a:t>
            </a:r>
          </a:p>
          <a:p>
            <a:pPr lvl="1"/>
            <a:r>
              <a:rPr lang="en-US" dirty="0" smtClean="0"/>
              <a:t>Inputs present state, primary inputs.</a:t>
            </a:r>
          </a:p>
          <a:p>
            <a:pPr lvl="1"/>
            <a:r>
              <a:rPr lang="en-US" dirty="0" smtClean="0"/>
              <a:t>Outputs next state, primary outputs.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046" y="2459566"/>
            <a:ext cx="3591271" cy="297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00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machine functional models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67051830"/>
              </p:ext>
            </p:extLst>
          </p:nvPr>
        </p:nvGraphicFramePr>
        <p:xfrm>
          <a:off x="838200" y="1825625"/>
          <a:ext cx="5181600" cy="3009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  <a:gridCol w="1295400"/>
                <a:gridCol w="1295400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 state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next state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output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2650698"/>
            <a:ext cx="4123267" cy="228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9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Unspecified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Symbolic states are encoded in binary.</a:t>
            </a:r>
          </a:p>
          <a:p>
            <a:r>
              <a:rPr lang="en-US" dirty="0" smtClean="0"/>
              <a:t>Not all possible binary codes may be mapped to valid symbolic states.</a:t>
            </a:r>
          </a:p>
          <a:p>
            <a:r>
              <a:rPr lang="en-US" dirty="0" smtClean="0"/>
              <a:t>Unspecified states may be entered via noise, etc.</a:t>
            </a:r>
          </a:p>
          <a:p>
            <a:r>
              <a:rPr lang="en-US" dirty="0" smtClean="0"/>
              <a:t>Unspecified states result in permanent faults.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234" y="2706193"/>
            <a:ext cx="4076700" cy="226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98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Registers hold state values.</a:t>
            </a:r>
          </a:p>
          <a:p>
            <a:pPr lvl="1"/>
            <a:r>
              <a:rPr lang="en-US" dirty="0" smtClean="0"/>
              <a:t>Controlled by clock input.</a:t>
            </a:r>
          </a:p>
          <a:p>
            <a:r>
              <a:rPr lang="en-US" dirty="0" smtClean="0"/>
              <a:t>Several types of registers:</a:t>
            </a:r>
          </a:p>
          <a:p>
            <a:pPr lvl="1"/>
            <a:r>
              <a:rPr lang="en-US" dirty="0" smtClean="0"/>
              <a:t>How is the value stored?</a:t>
            </a:r>
          </a:p>
          <a:p>
            <a:pPr lvl="2"/>
            <a:r>
              <a:rPr lang="en-US" dirty="0" smtClean="0"/>
              <a:t>Dynamic vs. static.</a:t>
            </a:r>
          </a:p>
          <a:p>
            <a:pPr lvl="1"/>
            <a:r>
              <a:rPr lang="en-US" dirty="0" smtClean="0"/>
              <a:t>How does the register react to the clock?</a:t>
            </a:r>
          </a:p>
          <a:p>
            <a:pPr lvl="2"/>
            <a:r>
              <a:rPr lang="en-US" dirty="0" smtClean="0"/>
              <a:t>Latch vs. flip-flop.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Dynamic vs. static:</a:t>
            </a:r>
          </a:p>
          <a:p>
            <a:pPr lvl="1"/>
            <a:r>
              <a:rPr lang="en-US" dirty="0" smtClean="0"/>
              <a:t>Dynamic value stored on capacitance.</a:t>
            </a:r>
          </a:p>
          <a:p>
            <a:pPr lvl="1"/>
            <a:r>
              <a:rPr lang="en-US" dirty="0" smtClean="0"/>
              <a:t>Static value stored using feedback.</a:t>
            </a:r>
          </a:p>
          <a:p>
            <a:r>
              <a:rPr lang="en-US" dirty="0" smtClean="0"/>
              <a:t>Latch vs. flip-flop:</a:t>
            </a:r>
          </a:p>
          <a:p>
            <a:pPr lvl="1"/>
            <a:r>
              <a:rPr lang="en-US" dirty="0" smtClean="0"/>
              <a:t>Latch is transparent.</a:t>
            </a:r>
          </a:p>
          <a:p>
            <a:pPr lvl="1"/>
            <a:r>
              <a:rPr lang="en-US" dirty="0" smtClean="0"/>
              <a:t>Flip-flop is not transparent.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11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latch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Dynamic latch stores value on gate input.</a:t>
            </a:r>
          </a:p>
          <a:p>
            <a:r>
              <a:rPr lang="en-US" dirty="0" smtClean="0"/>
              <a:t>Access transistor is controlled by clock.</a:t>
            </a:r>
          </a:p>
          <a:p>
            <a:pPr lvl="1"/>
            <a:r>
              <a:rPr lang="en-US" dirty="0" smtClean="0"/>
              <a:t>When clock is active, D input drives capacitance at inverter input.</a:t>
            </a:r>
          </a:p>
          <a:p>
            <a:r>
              <a:rPr lang="en-US" dirty="0" smtClean="0"/>
              <a:t>Latch is transparent---output follows input when clock is active.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655" y="2583797"/>
            <a:ext cx="2900345" cy="262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869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1595</Words>
  <Application>Microsoft Office PowerPoint</Application>
  <PresentationFormat>Widescreen</PresentationFormat>
  <Paragraphs>389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Sequential machines</vt:lpstr>
      <vt:lpstr>Topics</vt:lpstr>
      <vt:lpstr>Combinational vs. sequential logic</vt:lpstr>
      <vt:lpstr>Discrete time</vt:lpstr>
      <vt:lpstr>Sequential machine structure</vt:lpstr>
      <vt:lpstr>Sequential machine functional models</vt:lpstr>
      <vt:lpstr>Unspecified states</vt:lpstr>
      <vt:lpstr>Registers</vt:lpstr>
      <vt:lpstr>Dynamic latch</vt:lpstr>
      <vt:lpstr>Static latch</vt:lpstr>
      <vt:lpstr>Master-slave flip-flop</vt:lpstr>
      <vt:lpstr>Register timing characteristics</vt:lpstr>
      <vt:lpstr>Register performance analysis</vt:lpstr>
      <vt:lpstr>Clocking</vt:lpstr>
      <vt:lpstr>One-sided timing constraint</vt:lpstr>
      <vt:lpstr>Clocking overhead</vt:lpstr>
      <vt:lpstr>Pipelining</vt:lpstr>
      <vt:lpstr>The trouble with latches</vt:lpstr>
      <vt:lpstr>Two-phase clocking</vt:lpstr>
      <vt:lpstr>Clock skew</vt:lpstr>
      <vt:lpstr>Clock skew timing</vt:lpstr>
      <vt:lpstr>Clock skew timing, cont’d.</vt:lpstr>
      <vt:lpstr>Example: clock skew </vt:lpstr>
      <vt:lpstr>Metastability</vt:lpstr>
      <vt:lpstr>Cross-coupled inverters</vt:lpstr>
      <vt:lpstr>Metastability and potential energy</vt:lpstr>
      <vt:lpstr>Metastability in practice</vt:lpstr>
      <vt:lpstr>Metastability model</vt:lpstr>
      <vt:lpstr>The vulnerable interval</vt:lpstr>
      <vt:lpstr>The stabilization window</vt:lpstr>
      <vt:lpstr>Metastability probability model</vt:lpstr>
      <vt:lpstr>Example: metastability failure.</vt:lpstr>
      <vt:lpstr>Metastability countermeasures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23</cp:revision>
  <dcterms:created xsi:type="dcterms:W3CDTF">2016-05-14T01:06:14Z</dcterms:created>
  <dcterms:modified xsi:type="dcterms:W3CDTF">2016-05-25T02:20:01Z</dcterms:modified>
</cp:coreProperties>
</file>